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463" r:id="rId2"/>
    <p:sldId id="257" r:id="rId3"/>
    <p:sldId id="334" r:id="rId4"/>
    <p:sldId id="472" r:id="rId5"/>
    <p:sldId id="485" r:id="rId6"/>
    <p:sldId id="475" r:id="rId7"/>
    <p:sldId id="354" r:id="rId8"/>
    <p:sldId id="467" r:id="rId9"/>
    <p:sldId id="478" r:id="rId10"/>
    <p:sldId id="492" r:id="rId11"/>
    <p:sldId id="488" r:id="rId12"/>
    <p:sldId id="357" r:id="rId13"/>
    <p:sldId id="486" r:id="rId14"/>
    <p:sldId id="493" r:id="rId15"/>
    <p:sldId id="470" r:id="rId16"/>
    <p:sldId id="471" r:id="rId17"/>
    <p:sldId id="480" r:id="rId18"/>
    <p:sldId id="489" r:id="rId19"/>
    <p:sldId id="481" r:id="rId20"/>
    <p:sldId id="490" r:id="rId21"/>
    <p:sldId id="261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  <p:bold r:id="rId25"/>
    </p:embeddedFont>
    <p:embeddedFont>
      <p:font typeface="华文新魏" panose="02010800040101010101" pitchFamily="2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等线" panose="02010600030101010101" pitchFamily="2" charset="-122"/>
      <p:regular r:id="rId31"/>
      <p:bold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5C4"/>
    <a:srgbClr val="0BB9A4"/>
    <a:srgbClr val="E60000"/>
    <a:srgbClr val="870765"/>
    <a:srgbClr val="660066"/>
    <a:srgbClr val="1C9AD6"/>
    <a:srgbClr val="0064B3"/>
    <a:srgbClr val="1C9CD7"/>
    <a:srgbClr val="058ECD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115" autoAdjust="0"/>
    <p:restoredTop sz="84592" autoAdjust="0"/>
  </p:normalViewPr>
  <p:slideViewPr>
    <p:cSldViewPr snapToGrid="0">
      <p:cViewPr varScale="1">
        <p:scale>
          <a:sx n="73" d="100"/>
          <a:sy n="73" d="100"/>
        </p:scale>
        <p:origin x="-624" y="-67"/>
      </p:cViewPr>
      <p:guideLst>
        <p:guide orient="horz" pos="3680"/>
        <p:guide pos="38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DFAA7-9E9D-4572-92D4-B0FB66FCDCF2}" type="doc">
      <dgm:prSet loTypeId="urn:microsoft.com/office/officeart/2005/8/layout/venn1" loCatId="relationship" qsTypeId="urn:microsoft.com/office/officeart/2005/8/quickstyle/simple1" qsCatId="simple" csTypeId="urn:microsoft.com/office/officeart/2005/8/colors/colorful4" csCatId="colorful" phldr="1"/>
      <dgm:spPr/>
    </dgm:pt>
    <dgm:pt modelId="{90086104-2C89-40C1-8A2D-8AD7B1EE2BD4}">
      <dgm:prSet phldrT="[文本]"/>
      <dgm:spPr/>
      <dgm:t>
        <a:bodyPr/>
        <a:lstStyle/>
        <a:p>
          <a:endParaRPr lang="zh-CN" altLang="en-US" dirty="0">
            <a:solidFill>
              <a:schemeClr val="bg1"/>
            </a:solidFill>
          </a:endParaRPr>
        </a:p>
      </dgm:t>
    </dgm:pt>
    <dgm:pt modelId="{6DEAA1EC-A232-4DB6-B07A-558CD637D272}" type="parTrans" cxnId="{C1C65903-DCDC-4770-B65A-ED039A787F16}">
      <dgm:prSet/>
      <dgm:spPr/>
      <dgm:t>
        <a:bodyPr/>
        <a:lstStyle/>
        <a:p>
          <a:endParaRPr lang="zh-CN" altLang="en-US"/>
        </a:p>
      </dgm:t>
    </dgm:pt>
    <dgm:pt modelId="{24A16F40-8676-45F8-8362-95978E2A4710}" type="sibTrans" cxnId="{C1C65903-DCDC-4770-B65A-ED039A787F16}">
      <dgm:prSet/>
      <dgm:spPr/>
      <dgm:t>
        <a:bodyPr/>
        <a:lstStyle/>
        <a:p>
          <a:endParaRPr lang="zh-CN" altLang="en-US"/>
        </a:p>
      </dgm:t>
    </dgm:pt>
    <dgm:pt modelId="{04B0F7F3-94F6-410A-8FD6-CF02DBC00C7F}">
      <dgm:prSet phldrT="[文本]"/>
      <dgm:spPr/>
      <dgm:t>
        <a:bodyPr/>
        <a:lstStyle/>
        <a:p>
          <a:endParaRPr lang="zh-CN" altLang="en-US" dirty="0">
            <a:solidFill>
              <a:schemeClr val="bg1"/>
            </a:solidFill>
          </a:endParaRPr>
        </a:p>
      </dgm:t>
    </dgm:pt>
    <dgm:pt modelId="{95A93C57-6918-4478-AA68-5C5E4415D79E}" type="parTrans" cxnId="{B071C916-3EE7-4CFC-A5B9-0E0C11685619}">
      <dgm:prSet/>
      <dgm:spPr/>
      <dgm:t>
        <a:bodyPr/>
        <a:lstStyle/>
        <a:p>
          <a:endParaRPr lang="zh-CN" altLang="en-US"/>
        </a:p>
      </dgm:t>
    </dgm:pt>
    <dgm:pt modelId="{78DE48C3-6F93-4056-8C16-5CC81A5CB99D}" type="sibTrans" cxnId="{B071C916-3EE7-4CFC-A5B9-0E0C11685619}">
      <dgm:prSet/>
      <dgm:spPr/>
      <dgm:t>
        <a:bodyPr/>
        <a:lstStyle/>
        <a:p>
          <a:endParaRPr lang="zh-CN" altLang="en-US"/>
        </a:p>
      </dgm:t>
    </dgm:pt>
    <dgm:pt modelId="{1A3C5E89-2608-4F9D-9DD5-589EFFE0E5B7}" type="pres">
      <dgm:prSet presAssocID="{68CDFAA7-9E9D-4572-92D4-B0FB66FCDCF2}" presName="compositeShape" presStyleCnt="0">
        <dgm:presLayoutVars>
          <dgm:chMax val="7"/>
          <dgm:dir/>
          <dgm:resizeHandles val="exact"/>
        </dgm:presLayoutVars>
      </dgm:prSet>
      <dgm:spPr/>
    </dgm:pt>
    <dgm:pt modelId="{5B0D60EB-4321-4885-A943-8C2972C466D9}" type="pres">
      <dgm:prSet presAssocID="{90086104-2C89-40C1-8A2D-8AD7B1EE2BD4}" presName="circ1" presStyleLbl="vennNode1" presStyleIdx="0" presStyleCnt="2" custScaleX="143742" custScaleY="98402" custLinFactNeighborX="7173"/>
      <dgm:spPr/>
      <dgm:t>
        <a:bodyPr/>
        <a:lstStyle/>
        <a:p>
          <a:endParaRPr lang="zh-CN" altLang="en-US"/>
        </a:p>
      </dgm:t>
    </dgm:pt>
    <dgm:pt modelId="{35F390C4-D9DD-48CD-80B9-6CFEBE627E0F}" type="pres">
      <dgm:prSet presAssocID="{90086104-2C89-40C1-8A2D-8AD7B1EE2BD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02688A-7D57-4F21-A926-73ADE8478DB9}" type="pres">
      <dgm:prSet presAssocID="{04B0F7F3-94F6-410A-8FD6-CF02DBC00C7F}" presName="circ2" presStyleLbl="vennNode1" presStyleIdx="1" presStyleCnt="2" custScaleX="143742" custScaleY="98402" custLinFactNeighborX="-22228" custLinFactNeighborY="-647"/>
      <dgm:spPr/>
      <dgm:t>
        <a:bodyPr/>
        <a:lstStyle/>
        <a:p>
          <a:endParaRPr lang="zh-CN" altLang="en-US"/>
        </a:p>
      </dgm:t>
    </dgm:pt>
    <dgm:pt modelId="{2E477279-C7DC-4F23-AA74-0E965E19C800}" type="pres">
      <dgm:prSet presAssocID="{04B0F7F3-94F6-410A-8FD6-CF02DBC00C7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C12C780-E50F-47AF-A976-849002942719}" type="presOf" srcId="{04B0F7F3-94F6-410A-8FD6-CF02DBC00C7F}" destId="{2E477279-C7DC-4F23-AA74-0E965E19C800}" srcOrd="1" destOrd="0" presId="urn:microsoft.com/office/officeart/2005/8/layout/venn1"/>
    <dgm:cxn modelId="{CEC8651D-75E3-4AEF-AFA3-D4575C132C93}" type="presOf" srcId="{04B0F7F3-94F6-410A-8FD6-CF02DBC00C7F}" destId="{1802688A-7D57-4F21-A926-73ADE8478DB9}" srcOrd="0" destOrd="0" presId="urn:microsoft.com/office/officeart/2005/8/layout/venn1"/>
    <dgm:cxn modelId="{3EBBAFA2-2B20-48BD-98EC-B42E7ACC8E44}" type="presOf" srcId="{90086104-2C89-40C1-8A2D-8AD7B1EE2BD4}" destId="{5B0D60EB-4321-4885-A943-8C2972C466D9}" srcOrd="0" destOrd="0" presId="urn:microsoft.com/office/officeart/2005/8/layout/venn1"/>
    <dgm:cxn modelId="{C1C65903-DCDC-4770-B65A-ED039A787F16}" srcId="{68CDFAA7-9E9D-4572-92D4-B0FB66FCDCF2}" destId="{90086104-2C89-40C1-8A2D-8AD7B1EE2BD4}" srcOrd="0" destOrd="0" parTransId="{6DEAA1EC-A232-4DB6-B07A-558CD637D272}" sibTransId="{24A16F40-8676-45F8-8362-95978E2A4710}"/>
    <dgm:cxn modelId="{2133B286-188B-48F1-94A0-61D62A7A42BE}" type="presOf" srcId="{68CDFAA7-9E9D-4572-92D4-B0FB66FCDCF2}" destId="{1A3C5E89-2608-4F9D-9DD5-589EFFE0E5B7}" srcOrd="0" destOrd="0" presId="urn:microsoft.com/office/officeart/2005/8/layout/venn1"/>
    <dgm:cxn modelId="{F1A9ABB8-4916-4F13-B8EA-F920508980AD}" type="presOf" srcId="{90086104-2C89-40C1-8A2D-8AD7B1EE2BD4}" destId="{35F390C4-D9DD-48CD-80B9-6CFEBE627E0F}" srcOrd="1" destOrd="0" presId="urn:microsoft.com/office/officeart/2005/8/layout/venn1"/>
    <dgm:cxn modelId="{B071C916-3EE7-4CFC-A5B9-0E0C11685619}" srcId="{68CDFAA7-9E9D-4572-92D4-B0FB66FCDCF2}" destId="{04B0F7F3-94F6-410A-8FD6-CF02DBC00C7F}" srcOrd="1" destOrd="0" parTransId="{95A93C57-6918-4478-AA68-5C5E4415D79E}" sibTransId="{78DE48C3-6F93-4056-8C16-5CC81A5CB99D}"/>
    <dgm:cxn modelId="{4BC5C469-CFB1-416E-AE1D-552356F32056}" type="presParOf" srcId="{1A3C5E89-2608-4F9D-9DD5-589EFFE0E5B7}" destId="{5B0D60EB-4321-4885-A943-8C2972C466D9}" srcOrd="0" destOrd="0" presId="urn:microsoft.com/office/officeart/2005/8/layout/venn1"/>
    <dgm:cxn modelId="{F272AA9E-4A8C-41EE-B94B-1F04F55FAD4F}" type="presParOf" srcId="{1A3C5E89-2608-4F9D-9DD5-589EFFE0E5B7}" destId="{35F390C4-D9DD-48CD-80B9-6CFEBE627E0F}" srcOrd="1" destOrd="0" presId="urn:microsoft.com/office/officeart/2005/8/layout/venn1"/>
    <dgm:cxn modelId="{8D606BD4-A4B7-4A78-921B-09D3A72816D5}" type="presParOf" srcId="{1A3C5E89-2608-4F9D-9DD5-589EFFE0E5B7}" destId="{1802688A-7D57-4F21-A926-73ADE8478DB9}" srcOrd="2" destOrd="0" presId="urn:microsoft.com/office/officeart/2005/8/layout/venn1"/>
    <dgm:cxn modelId="{BCB60E92-4767-41BB-8763-EE1713CEA5A7}" type="presParOf" srcId="{1A3C5E89-2608-4F9D-9DD5-589EFFE0E5B7}" destId="{2E477279-C7DC-4F23-AA74-0E965E19C800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D60EB-4321-4885-A943-8C2972C466D9}">
      <dsp:nvSpPr>
        <dsp:cNvPr id="0" name=""/>
        <dsp:cNvSpPr/>
      </dsp:nvSpPr>
      <dsp:spPr>
        <a:xfrm>
          <a:off x="-565379" y="190726"/>
          <a:ext cx="7635215" cy="5226867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>
            <a:solidFill>
              <a:schemeClr val="bg1"/>
            </a:solidFill>
          </a:endParaRPr>
        </a:p>
      </dsp:txBody>
      <dsp:txXfrm>
        <a:off x="500798" y="807086"/>
        <a:ext cx="4402286" cy="3994147"/>
      </dsp:txXfrm>
    </dsp:sp>
    <dsp:sp modelId="{1802688A-7D57-4F21-A926-73ADE8478DB9}">
      <dsp:nvSpPr>
        <dsp:cNvPr id="0" name=""/>
        <dsp:cNvSpPr/>
      </dsp:nvSpPr>
      <dsp:spPr>
        <a:xfrm>
          <a:off x="1701200" y="156359"/>
          <a:ext cx="7635215" cy="5226867"/>
        </a:xfrm>
        <a:prstGeom prst="ellipse">
          <a:avLst/>
        </a:prstGeom>
        <a:solidFill>
          <a:schemeClr val="accent4">
            <a:alpha val="50000"/>
            <a:hueOff val="10395693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>
            <a:solidFill>
              <a:schemeClr val="bg1"/>
            </a:solidFill>
          </a:endParaRPr>
        </a:p>
      </dsp:txBody>
      <dsp:txXfrm>
        <a:off x="3867950" y="772719"/>
        <a:ext cx="4402286" cy="3994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08B36-EDC8-4109-9E8B-F745D1594FC8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F735D-2FAE-4944-B1AA-006FF827FF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24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注：本文档是基于商业目标或价值所描述的产品需求文档，其核心的用途是用于产品在投放研发之前，做为企业高层决策评估的重要依据。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F735D-2FAE-4944-B1AA-006FF827FF1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387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sz="2800" dirty="0">
              <a:latin typeface="+mn-ea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D2870-C792-450E-A885-214853B4E7CC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sz="2800" dirty="0">
              <a:latin typeface="+mn-ea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D2870-C792-450E-A885-214853B4E7CC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F735D-2FAE-4944-B1AA-006FF827FF1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800" smtClean="0">
                <a:latin typeface="+mn-ea"/>
              </a:rPr>
              <a:t>注：基于哪些政策文件进行产品的介绍</a:t>
            </a:r>
            <a:endParaRPr lang="en-US" altLang="zh-CN" sz="2800" dirty="0">
              <a:latin typeface="+mn-ea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D2870-C792-450E-A885-214853B4E7CC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4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sz="2800" dirty="0">
              <a:latin typeface="+mn-ea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D2870-C792-450E-A885-214853B4E7CC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sz="2800" dirty="0">
              <a:latin typeface="+mn-ea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D2870-C792-450E-A885-214853B4E7CC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sz="2800" dirty="0">
              <a:latin typeface="+mn-ea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D2870-C792-450E-A885-214853B4E7CC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11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sz="2800" dirty="0">
              <a:latin typeface="+mn-ea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D2870-C792-450E-A885-214853B4E7CC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13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sz="2800" dirty="0">
              <a:latin typeface="+mn-ea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D2870-C792-450E-A885-214853B4E7CC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sz="2800" dirty="0">
              <a:latin typeface="+mn-ea"/>
            </a:endParaRPr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CD2870-C792-450E-A885-214853B4E7CC}" type="slidenum">
              <a:rPr lang="zh-CN" altLang="en-US" smtClean="0"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"/>
            <a:ext cx="12192000" cy="68571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97782"/>
            <a:ext cx="9144000" cy="1006475"/>
          </a:xfrm>
          <a:noFill/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8562-1792-484C-8C4A-B26EE9467857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4E33-2900-43EF-9622-29A7D18233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8017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1094" y="949986"/>
            <a:ext cx="7894277" cy="1128713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8562-1792-484C-8C4A-B26EE9467857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4E33-2900-43EF-9622-29A7D18233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352746" y="871972"/>
            <a:ext cx="1654862" cy="1654862"/>
          </a:xfrm>
          <a:prstGeom prst="ellipse">
            <a:avLst/>
          </a:prstGeom>
          <a:noFill/>
          <a:ln w="63500">
            <a:solidFill>
              <a:srgbClr val="058ECD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小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6258" y="2292400"/>
            <a:ext cx="7747385" cy="970337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256258" y="3628782"/>
            <a:ext cx="5262869" cy="787174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8562-1792-484C-8C4A-B26EE9467857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4E33-2900-43EF-9622-29A7D18233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1581185" y="2180174"/>
            <a:ext cx="1241206" cy="1241206"/>
          </a:xfrm>
          <a:prstGeom prst="ellipse">
            <a:avLst/>
          </a:prstGeom>
          <a:noFill/>
          <a:ln w="63500">
            <a:solidFill>
              <a:srgbClr val="058ECD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8017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268" y="213593"/>
            <a:ext cx="10515600" cy="719092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4E33-2900-43EF-9622-29A7D182337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627" y="-29265"/>
            <a:ext cx="1360008" cy="1020006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932685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4E33-2900-43EF-9622-29A7D18233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0177" y="1297782"/>
            <a:ext cx="9144000" cy="1006475"/>
          </a:xfrm>
          <a:noFill/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78562-1792-484C-8C4A-B26EE9467857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F4E33-2900-43EF-9622-29A7D1823372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8610600" y="6593841"/>
            <a:ext cx="358303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/>
        </p:nvCxnSpPr>
        <p:spPr>
          <a:xfrm>
            <a:off x="1030514" y="6593841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6096000" y="6405583"/>
            <a:ext cx="2420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禹卫书法行书简体" panose="02000603000000000000" pitchFamily="2" charset="-122"/>
                <a:ea typeface="禹卫书法行书简体" panose="02000603000000000000" pitchFamily="2" charset="-122"/>
              </a:rPr>
              <a:t>大健康信息产业的佼佼者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52" y="6474004"/>
            <a:ext cx="252149" cy="228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8017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王丽华\办公室\UI设计\2015\用户大会活动UI设计\2015年12月用户大会\PPT统一模板\PPT模板3-1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7BAF02-29BD-4BA8-BF41-B8725FE39F99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15DC57-119D-4BAD-87D5-C7BA3F88066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2020/9/27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78562-1792-484C-8C4A-B26EE9467857}" type="datetimeFigureOut">
              <a:rPr lang="zh-CN" altLang="en-US" smtClean="0"/>
              <a:t>2020/9/27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F4E33-2900-43EF-9622-29A7D18233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  <p:sldLayoutId id="2147483658" r:id="rId6"/>
    <p:sldLayoutId id="2147483661" r:id="rId7"/>
    <p:sldLayoutId id="2147483663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535049" y="2841401"/>
            <a:ext cx="9076720" cy="88810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4" rIns="91422" bIns="45714"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73" y="496360"/>
            <a:ext cx="4502507" cy="763429"/>
          </a:xfrm>
          <a:prstGeom prst="rect">
            <a:avLst/>
          </a:prstGeom>
          <a:effectLst>
            <a:outerShdw blurRad="228600" dist="50800" dir="792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35" name="文本框 34"/>
          <p:cNvSpPr txBox="1"/>
          <p:nvPr/>
        </p:nvSpPr>
        <p:spPr>
          <a:xfrm>
            <a:off x="3640319" y="6304708"/>
            <a:ext cx="4911377" cy="369320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1000"/>
              </a:prstClr>
            </a:outerShdw>
          </a:effectLst>
        </p:spPr>
        <p:txBody>
          <a:bodyPr wrap="square" lIns="91422" tIns="45714" rIns="91422" bIns="45714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大健康信息产业的佼佼者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450697" y="2810721"/>
            <a:ext cx="840608" cy="461899"/>
            <a:chOff x="940526" y="2717074"/>
            <a:chExt cx="840608" cy="461899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971551" y="2740823"/>
              <a:ext cx="0" cy="4381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940526" y="2717074"/>
              <a:ext cx="840608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 rot="10800000">
            <a:off x="9843681" y="3314117"/>
            <a:ext cx="840608" cy="461899"/>
            <a:chOff x="940526" y="2717074"/>
            <a:chExt cx="840608" cy="46189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971551" y="2740823"/>
              <a:ext cx="0" cy="43815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940526" y="2717074"/>
              <a:ext cx="840608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679617" y="3013415"/>
            <a:ext cx="8931275" cy="584763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2" tIns="45714" rIns="91422" bIns="45714" rtlCol="0">
            <a:spAutoFit/>
          </a:bodyPr>
          <a:lstStyle/>
          <a:p>
            <a:pPr algn="ctr">
              <a:spcBef>
                <a:spcPct val="30000"/>
              </a:spcBef>
              <a:buClr>
                <a:srgbClr val="FF0000"/>
              </a:buClr>
            </a:pPr>
            <a:r>
              <a:rPr lang="en-US" altLang="zh-CN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产品立项汇报</a:t>
            </a:r>
            <a:endParaRPr lang="zh-CN" altLang="en-AU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856874" y="5344796"/>
            <a:ext cx="6443345" cy="771525"/>
            <a:chOff x="4279" y="8659"/>
            <a:chExt cx="10147" cy="1215"/>
          </a:xfrm>
        </p:grpSpPr>
        <p:grpSp>
          <p:nvGrpSpPr>
            <p:cNvPr id="11" name="组合 10"/>
            <p:cNvGrpSpPr/>
            <p:nvPr/>
          </p:nvGrpSpPr>
          <p:grpSpPr>
            <a:xfrm>
              <a:off x="11464" y="8678"/>
              <a:ext cx="1196" cy="1196"/>
              <a:chOff x="2028894" y="3451772"/>
              <a:chExt cx="759757" cy="759757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2028894" y="3451772"/>
                <a:ext cx="759757" cy="75975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3973" y="3521956"/>
                <a:ext cx="609601" cy="609601"/>
              </a:xfrm>
              <a:prstGeom prst="rect">
                <a:avLst/>
              </a:prstGeom>
            </p:spPr>
          </p:pic>
        </p:grpSp>
        <p:grpSp>
          <p:nvGrpSpPr>
            <p:cNvPr id="30" name="组合 29"/>
            <p:cNvGrpSpPr/>
            <p:nvPr/>
          </p:nvGrpSpPr>
          <p:grpSpPr>
            <a:xfrm>
              <a:off x="13230" y="8674"/>
              <a:ext cx="1196" cy="1196"/>
              <a:chOff x="1653121" y="4409274"/>
              <a:chExt cx="759757" cy="759757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1653121" y="4409274"/>
                <a:ext cx="759757" cy="75975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7193" y="4485544"/>
                <a:ext cx="706160" cy="631470"/>
              </a:xfrm>
              <a:prstGeom prst="rect">
                <a:avLst/>
              </a:prstGeom>
            </p:spPr>
          </p:pic>
        </p:grpSp>
        <p:grpSp>
          <p:nvGrpSpPr>
            <p:cNvPr id="31" name="组合 30"/>
            <p:cNvGrpSpPr/>
            <p:nvPr/>
          </p:nvGrpSpPr>
          <p:grpSpPr>
            <a:xfrm>
              <a:off x="4279" y="8663"/>
              <a:ext cx="1196" cy="1196"/>
              <a:chOff x="3462364" y="5169031"/>
              <a:chExt cx="759757" cy="759757"/>
            </a:xfrm>
          </p:grpSpPr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4533" y="5243831"/>
                <a:ext cx="578842" cy="578842"/>
              </a:xfrm>
              <a:prstGeom prst="rect">
                <a:avLst/>
              </a:prstGeom>
            </p:spPr>
          </p:pic>
          <p:sp>
            <p:nvSpPr>
              <p:cNvPr id="25" name="椭圆 24"/>
              <p:cNvSpPr/>
              <p:nvPr/>
            </p:nvSpPr>
            <p:spPr>
              <a:xfrm>
                <a:off x="3462364" y="5169031"/>
                <a:ext cx="759757" cy="75975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9696" y="8659"/>
              <a:ext cx="1196" cy="1196"/>
              <a:chOff x="4223657" y="4367525"/>
              <a:chExt cx="759757" cy="759757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3717" y="4367525"/>
                <a:ext cx="659641" cy="712112"/>
              </a:xfrm>
              <a:prstGeom prst="rect">
                <a:avLst/>
              </a:prstGeom>
            </p:spPr>
          </p:pic>
          <p:sp>
            <p:nvSpPr>
              <p:cNvPr id="27" name="椭圆 26"/>
              <p:cNvSpPr/>
              <p:nvPr/>
            </p:nvSpPr>
            <p:spPr>
              <a:xfrm>
                <a:off x="4223657" y="4367525"/>
                <a:ext cx="759757" cy="75975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050" y="8662"/>
              <a:ext cx="1196" cy="1196"/>
              <a:chOff x="797755" y="4741508"/>
              <a:chExt cx="759757" cy="759757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483" y="4776434"/>
                <a:ext cx="598842" cy="598842"/>
              </a:xfrm>
              <a:prstGeom prst="rect">
                <a:avLst/>
              </a:prstGeom>
            </p:spPr>
          </p:pic>
          <p:sp>
            <p:nvSpPr>
              <p:cNvPr id="28" name="椭圆 27"/>
              <p:cNvSpPr/>
              <p:nvPr/>
            </p:nvSpPr>
            <p:spPr>
              <a:xfrm>
                <a:off x="797755" y="4741508"/>
                <a:ext cx="759757" cy="75975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7821" y="8659"/>
              <a:ext cx="1283" cy="1196"/>
              <a:chOff x="3462364" y="5169031"/>
              <a:chExt cx="814576" cy="759757"/>
            </a:xfrm>
          </p:grpSpPr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5692" y="5296834"/>
                <a:ext cx="771248" cy="546096"/>
              </a:xfrm>
              <a:prstGeom prst="rect">
                <a:avLst/>
              </a:prstGeom>
            </p:spPr>
          </p:pic>
          <p:sp>
            <p:nvSpPr>
              <p:cNvPr id="44" name="椭圆 43"/>
              <p:cNvSpPr/>
              <p:nvPr/>
            </p:nvSpPr>
            <p:spPr>
              <a:xfrm>
                <a:off x="3462364" y="5169031"/>
                <a:ext cx="759757" cy="759757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" name="文本框 25"/>
          <p:cNvSpPr txBox="1"/>
          <p:nvPr/>
        </p:nvSpPr>
        <p:spPr>
          <a:xfrm>
            <a:off x="1697636" y="3913961"/>
            <a:ext cx="8931275" cy="800207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2" tIns="45714" rIns="91422" bIns="45714" rtlCol="0">
            <a:spAutoFit/>
          </a:bodyPr>
          <a:lstStyle/>
          <a:p>
            <a:pPr algn="ctr">
              <a:spcBef>
                <a:spcPct val="30000"/>
              </a:spcBef>
              <a:buClr>
                <a:srgbClr val="FF0000"/>
              </a:buClr>
            </a:pPr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endParaRPr lang="en-US" altLang="zh-CN" sz="2000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30000"/>
              </a:spcBef>
              <a:buClr>
                <a:srgbClr val="FF0000"/>
              </a:buClr>
            </a:pPr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汇报时长：</a:t>
            </a:r>
            <a:r>
              <a:rPr lang="en-US" altLang="zh-CN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AU" sz="20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56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产品路线</a:t>
            </a:r>
            <a:endParaRPr lang="zh-CN" altLang="en-US" dirty="0"/>
          </a:p>
        </p:txBody>
      </p:sp>
      <p:grpSp>
        <p:nvGrpSpPr>
          <p:cNvPr id="82" name="组合 81"/>
          <p:cNvGrpSpPr/>
          <p:nvPr/>
        </p:nvGrpSpPr>
        <p:grpSpPr>
          <a:xfrm>
            <a:off x="87940" y="1625036"/>
            <a:ext cx="11996532" cy="5400922"/>
            <a:chOff x="114444" y="962704"/>
            <a:chExt cx="11996532" cy="6103010"/>
          </a:xfrm>
        </p:grpSpPr>
        <p:sp>
          <p:nvSpPr>
            <p:cNvPr id="4" name="矩形 12"/>
            <p:cNvSpPr>
              <a:spLocks noChangeArrowheads="1"/>
            </p:cNvSpPr>
            <p:nvPr/>
          </p:nvSpPr>
          <p:spPr bwMode="auto">
            <a:xfrm>
              <a:off x="11592699" y="2569998"/>
              <a:ext cx="410921" cy="272057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13"/>
            <p:cNvSpPr>
              <a:spLocks noChangeArrowheads="1"/>
            </p:cNvSpPr>
            <p:nvPr/>
          </p:nvSpPr>
          <p:spPr bwMode="auto">
            <a:xfrm>
              <a:off x="324964" y="4875486"/>
              <a:ext cx="414969" cy="1961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右箭头 14"/>
            <p:cNvSpPr>
              <a:spLocks noChangeArrowheads="1"/>
            </p:cNvSpPr>
            <p:nvPr/>
          </p:nvSpPr>
          <p:spPr bwMode="auto">
            <a:xfrm>
              <a:off x="324964" y="6239824"/>
              <a:ext cx="10735632" cy="825890"/>
            </a:xfrm>
            <a:prstGeom prst="rightArrow">
              <a:avLst>
                <a:gd name="adj1" fmla="val 50000"/>
                <a:gd name="adj2" fmla="val 62083"/>
              </a:avLst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15"/>
            <p:cNvSpPr>
              <a:spLocks noChangeArrowheads="1"/>
            </p:cNvSpPr>
            <p:nvPr/>
          </p:nvSpPr>
          <p:spPr bwMode="auto">
            <a:xfrm>
              <a:off x="343181" y="4877509"/>
              <a:ext cx="11249518" cy="41092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1"/>
            <p:cNvSpPr/>
            <p:nvPr/>
          </p:nvSpPr>
          <p:spPr bwMode="auto">
            <a:xfrm>
              <a:off x="114444" y="2567851"/>
              <a:ext cx="11889176" cy="408897"/>
            </a:xfrm>
            <a:custGeom>
              <a:avLst/>
              <a:gdLst>
                <a:gd name="T0" fmla="*/ 262 w 6854778"/>
                <a:gd name="T1" fmla="*/ 0 h 321898"/>
                <a:gd name="T2" fmla="*/ 6854778 w 6854778"/>
                <a:gd name="T3" fmla="*/ 0 h 321898"/>
                <a:gd name="T4" fmla="*/ 6854778 w 6854778"/>
                <a:gd name="T5" fmla="*/ 321898 h 321898"/>
                <a:gd name="T6" fmla="*/ 0 w 6854778"/>
                <a:gd name="T7" fmla="*/ 321898 h 321898"/>
                <a:gd name="T8" fmla="*/ 0 w 6854778"/>
                <a:gd name="T9" fmla="*/ 315809 h 321898"/>
                <a:gd name="T10" fmla="*/ 158035 w 6854778"/>
                <a:gd name="T11" fmla="*/ 157774 h 321898"/>
                <a:gd name="T12" fmla="*/ 262 w 6854778"/>
                <a:gd name="T13" fmla="*/ 0 h 321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4778" h="321898">
                  <a:moveTo>
                    <a:pt x="262" y="0"/>
                  </a:moveTo>
                  <a:lnTo>
                    <a:pt x="6854778" y="0"/>
                  </a:lnTo>
                  <a:lnTo>
                    <a:pt x="6854778" y="321898"/>
                  </a:lnTo>
                  <a:lnTo>
                    <a:pt x="0" y="321898"/>
                  </a:lnTo>
                  <a:lnTo>
                    <a:pt x="0" y="315809"/>
                  </a:lnTo>
                  <a:lnTo>
                    <a:pt x="158035" y="15777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17"/>
            <p:cNvCxnSpPr>
              <a:cxnSpLocks noChangeShapeType="1"/>
            </p:cNvCxnSpPr>
            <p:nvPr/>
          </p:nvCxnSpPr>
          <p:spPr bwMode="auto">
            <a:xfrm>
              <a:off x="1059763" y="2604288"/>
              <a:ext cx="0" cy="366387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接连接符 18"/>
            <p:cNvCxnSpPr>
              <a:cxnSpLocks noChangeShapeType="1"/>
            </p:cNvCxnSpPr>
            <p:nvPr/>
          </p:nvCxnSpPr>
          <p:spPr bwMode="auto">
            <a:xfrm>
              <a:off x="3660913" y="2604288"/>
              <a:ext cx="0" cy="366387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连接符 19"/>
            <p:cNvCxnSpPr>
              <a:cxnSpLocks noChangeShapeType="1"/>
            </p:cNvCxnSpPr>
            <p:nvPr/>
          </p:nvCxnSpPr>
          <p:spPr bwMode="auto">
            <a:xfrm>
              <a:off x="6262061" y="2604288"/>
              <a:ext cx="0" cy="366387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直接连接符 21"/>
            <p:cNvCxnSpPr>
              <a:cxnSpLocks noChangeShapeType="1"/>
            </p:cNvCxnSpPr>
            <p:nvPr/>
          </p:nvCxnSpPr>
          <p:spPr bwMode="auto">
            <a:xfrm>
              <a:off x="1254090" y="6468562"/>
              <a:ext cx="0" cy="368412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Box 22"/>
            <p:cNvSpPr txBox="1">
              <a:spLocks noChangeArrowheads="1"/>
            </p:cNvSpPr>
            <p:nvPr/>
          </p:nvSpPr>
          <p:spPr bwMode="auto">
            <a:xfrm>
              <a:off x="1886134" y="2639309"/>
              <a:ext cx="9055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2020.9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3"/>
            <p:cNvSpPr txBox="1">
              <a:spLocks noChangeArrowheads="1"/>
            </p:cNvSpPr>
            <p:nvPr/>
          </p:nvSpPr>
          <p:spPr bwMode="auto">
            <a:xfrm>
              <a:off x="4281748" y="2618408"/>
              <a:ext cx="804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2020.10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24"/>
            <p:cNvSpPr txBox="1">
              <a:spLocks noChangeArrowheads="1"/>
            </p:cNvSpPr>
            <p:nvPr/>
          </p:nvSpPr>
          <p:spPr bwMode="auto">
            <a:xfrm>
              <a:off x="6844004" y="2604340"/>
              <a:ext cx="804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2020.11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25"/>
            <p:cNvSpPr txBox="1">
              <a:spLocks noChangeArrowheads="1"/>
            </p:cNvSpPr>
            <p:nvPr/>
          </p:nvSpPr>
          <p:spPr bwMode="auto">
            <a:xfrm>
              <a:off x="2923518" y="2270338"/>
              <a:ext cx="64168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17" name="TextBox 26"/>
            <p:cNvSpPr txBox="1">
              <a:spLocks noChangeArrowheads="1"/>
            </p:cNvSpPr>
            <p:nvPr/>
          </p:nvSpPr>
          <p:spPr bwMode="auto">
            <a:xfrm>
              <a:off x="3315621" y="2320412"/>
              <a:ext cx="64168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8786415" y="2308214"/>
              <a:ext cx="643709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19" name="TextBox 28"/>
            <p:cNvSpPr txBox="1">
              <a:spLocks noChangeArrowheads="1"/>
            </p:cNvSpPr>
            <p:nvPr/>
          </p:nvSpPr>
          <p:spPr bwMode="auto">
            <a:xfrm>
              <a:off x="6891056" y="1160672"/>
              <a:ext cx="1895359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移动集成门户产品发布会</a:t>
              </a:r>
              <a:endParaRPr lang="en-US" altLang="zh-CN" sz="1100" kern="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defRPr/>
              </a:pPr>
              <a:r>
                <a: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-------------------------</a:t>
              </a:r>
            </a:p>
            <a:p>
              <a:pPr eaLnBrk="1" hangingPunct="1">
                <a:defRPr/>
              </a:pPr>
              <a:r>
                <a: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r>
                <a:rPr lang="zh-CN" altLang="en-US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</a:t>
              </a:r>
              <a:endParaRPr lang="en-US" altLang="zh-CN" sz="1100" kern="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defRPr/>
              </a:pPr>
              <a:r>
                <a: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-------------------------</a:t>
              </a:r>
            </a:p>
            <a:p>
              <a:pPr eaLnBrk="1" hangingPunct="1"/>
              <a:r>
                <a:rPr lang="zh-CN" altLang="en-US" sz="1100" dirty="0">
                  <a:solidFill>
                    <a:srgbClr val="04B0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处方流转平台开发完成</a:t>
              </a:r>
              <a:endParaRPr lang="en-US" altLang="zh-CN" sz="1100" dirty="0">
                <a:solidFill>
                  <a:srgbClr val="04B0F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en-US" altLang="zh-CN" sz="11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-------------------------</a:t>
              </a:r>
            </a:p>
            <a:p>
              <a:pPr eaLnBrk="1" hangingPunct="1"/>
              <a:r>
                <a:rPr lang="zh-CN" altLang="en-US" sz="1100" dirty="0">
                  <a:solidFill>
                    <a:srgbClr val="FF89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发布急救地图</a:t>
              </a:r>
              <a:endParaRPr lang="en-US" altLang="zh-CN" sz="1100" dirty="0">
                <a:solidFill>
                  <a:srgbClr val="FF89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31"/>
            <p:cNvSpPr txBox="1">
              <a:spLocks noChangeArrowheads="1"/>
            </p:cNvSpPr>
            <p:nvPr/>
          </p:nvSpPr>
          <p:spPr bwMode="auto">
            <a:xfrm rot="5400000">
              <a:off x="11395871" y="3857324"/>
              <a:ext cx="80457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2021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33"/>
            <p:cNvCxnSpPr>
              <a:cxnSpLocks noChangeShapeType="1"/>
            </p:cNvCxnSpPr>
            <p:nvPr/>
          </p:nvCxnSpPr>
          <p:spPr bwMode="auto">
            <a:xfrm>
              <a:off x="3855239" y="6468562"/>
              <a:ext cx="0" cy="368412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34"/>
            <p:cNvCxnSpPr>
              <a:cxnSpLocks noChangeShapeType="1"/>
            </p:cNvCxnSpPr>
            <p:nvPr/>
          </p:nvCxnSpPr>
          <p:spPr bwMode="auto">
            <a:xfrm>
              <a:off x="5834947" y="6468562"/>
              <a:ext cx="0" cy="368412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直接连接符 35"/>
            <p:cNvCxnSpPr>
              <a:cxnSpLocks noChangeShapeType="1"/>
            </p:cNvCxnSpPr>
            <p:nvPr/>
          </p:nvCxnSpPr>
          <p:spPr bwMode="auto">
            <a:xfrm>
              <a:off x="5926037" y="6468562"/>
              <a:ext cx="0" cy="368412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直接连接符 36"/>
            <p:cNvCxnSpPr>
              <a:cxnSpLocks noChangeShapeType="1"/>
            </p:cNvCxnSpPr>
            <p:nvPr/>
          </p:nvCxnSpPr>
          <p:spPr bwMode="auto">
            <a:xfrm>
              <a:off x="6017128" y="6468562"/>
              <a:ext cx="0" cy="368412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Box 37"/>
            <p:cNvSpPr txBox="1">
              <a:spLocks noChangeArrowheads="1"/>
            </p:cNvSpPr>
            <p:nvPr/>
          </p:nvSpPr>
          <p:spPr bwMode="auto">
            <a:xfrm>
              <a:off x="10306494" y="2295592"/>
              <a:ext cx="641683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grpSp>
          <p:nvGrpSpPr>
            <p:cNvPr id="26" name="组合 38"/>
            <p:cNvGrpSpPr/>
            <p:nvPr/>
          </p:nvGrpSpPr>
          <p:grpSpPr bwMode="auto">
            <a:xfrm flipH="1">
              <a:off x="1444370" y="1527392"/>
              <a:ext cx="1544495" cy="856254"/>
              <a:chOff x="-497" y="651"/>
              <a:chExt cx="1211450" cy="671594"/>
            </a:xfrm>
          </p:grpSpPr>
          <p:sp>
            <p:nvSpPr>
              <p:cNvPr id="27" name="TextBox 102"/>
              <p:cNvSpPr txBox="1">
                <a:spLocks noChangeArrowheads="1"/>
              </p:cNvSpPr>
              <p:nvPr/>
            </p:nvSpPr>
            <p:spPr bwMode="auto">
              <a:xfrm>
                <a:off x="70951" y="651"/>
                <a:ext cx="1140002" cy="205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搭建</a:t>
                </a: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Zabbix</a:t>
                </a: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服务器</a:t>
                </a:r>
              </a:p>
            </p:txBody>
          </p:sp>
          <p:sp>
            <p:nvSpPr>
              <p:cNvPr id="28" name="折角形 12"/>
              <p:cNvSpPr/>
              <p:nvPr/>
            </p:nvSpPr>
            <p:spPr bwMode="auto">
              <a:xfrm>
                <a:off x="70953" y="651"/>
                <a:ext cx="1081255" cy="600147"/>
              </a:xfrm>
              <a:custGeom>
                <a:avLst/>
                <a:gdLst>
                  <a:gd name="T0" fmla="*/ 0 w 1079770"/>
                  <a:gd name="T1" fmla="*/ 0 h 600164"/>
                  <a:gd name="T2" fmla="*/ 1079770 w 1079770"/>
                  <a:gd name="T3" fmla="*/ 0 h 600164"/>
                  <a:gd name="T4" fmla="*/ 1079770 w 1079770"/>
                  <a:gd name="T5" fmla="*/ 500135 h 600164"/>
                  <a:gd name="T6" fmla="*/ 979741 w 1079770"/>
                  <a:gd name="T7" fmla="*/ 600164 h 600164"/>
                  <a:gd name="T8" fmla="*/ 107089 w 1079770"/>
                  <a:gd name="T9" fmla="*/ 600164 h 600164"/>
                  <a:gd name="T10" fmla="*/ 108354 w 1079770"/>
                  <a:gd name="T11" fmla="*/ 593896 h 600164"/>
                  <a:gd name="T12" fmla="*/ 0 w 1079770"/>
                  <a:gd name="T13" fmla="*/ 471311 h 600164"/>
                  <a:gd name="T14" fmla="*/ 0 w 1079770"/>
                  <a:gd name="T15" fmla="*/ 0 h 600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79770" h="600164">
                    <a:moveTo>
                      <a:pt x="0" y="0"/>
                    </a:moveTo>
                    <a:lnTo>
                      <a:pt x="1079770" y="0"/>
                    </a:lnTo>
                    <a:lnTo>
                      <a:pt x="1079770" y="500135"/>
                    </a:lnTo>
                    <a:lnTo>
                      <a:pt x="979741" y="600164"/>
                    </a:lnTo>
                    <a:lnTo>
                      <a:pt x="107089" y="600164"/>
                    </a:lnTo>
                    <a:lnTo>
                      <a:pt x="108354" y="593896"/>
                    </a:lnTo>
                    <a:cubicBezTo>
                      <a:pt x="108354" y="530374"/>
                      <a:pt x="61416" y="477814"/>
                      <a:pt x="0" y="471311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B0F0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流程图: 联系 104"/>
              <p:cNvSpPr>
                <a:spLocks noChangeArrowheads="1"/>
              </p:cNvSpPr>
              <p:nvPr/>
            </p:nvSpPr>
            <p:spPr bwMode="auto">
              <a:xfrm>
                <a:off x="-497" y="527765"/>
                <a:ext cx="144485" cy="144480"/>
              </a:xfrm>
              <a:prstGeom prst="flowChartConnector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39"/>
            <p:cNvGrpSpPr/>
            <p:nvPr/>
          </p:nvGrpSpPr>
          <p:grpSpPr bwMode="auto">
            <a:xfrm flipV="1">
              <a:off x="3660913" y="962704"/>
              <a:ext cx="2640792" cy="1528407"/>
              <a:chOff x="-120862" y="-156370"/>
              <a:chExt cx="2071345" cy="1198791"/>
            </a:xfrm>
          </p:grpSpPr>
          <p:sp>
            <p:nvSpPr>
              <p:cNvPr id="31" name="TextBox 99"/>
              <p:cNvSpPr txBox="1">
                <a:spLocks noChangeArrowheads="1"/>
              </p:cNvSpPr>
              <p:nvPr/>
            </p:nvSpPr>
            <p:spPr bwMode="auto">
              <a:xfrm flipV="1">
                <a:off x="-102706" y="40604"/>
                <a:ext cx="2053189" cy="1001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数据质量评估系统、</a:t>
                </a:r>
                <a:r>
                  <a:rPr lang="en-US" altLang="zh-CN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Zabbix</a:t>
                </a:r>
                <a:r>
                  <a:rPr lang="zh-CN" altLang="en-US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应用于健康赫山项目</a:t>
                </a:r>
                <a:endPara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defRPr/>
                </a:pPr>
                <a:r>
                  <a:rPr lang="en-US" altLang="zh-CN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----------------------------</a:t>
                </a:r>
              </a:p>
              <a:p>
                <a:pPr eaLnBrk="1" hangingPunct="1">
                  <a:defRPr/>
                </a:pPr>
                <a:r>
                  <a:rPr kumimoji="1" lang="zh-CN" altLang="en-US" sz="1100" dirty="0">
                    <a:solidFill>
                      <a:srgbClr val="FF89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Gill Sans" panose="020B0502020104020203" pitchFamily="34" charset="-79"/>
                  </a:rPr>
                  <a:t>实现云化医生工作站，并应用于省人民医院</a:t>
                </a:r>
                <a:endParaRPr kumimoji="1" lang="en-US" altLang="zh-CN" sz="1100" dirty="0">
                  <a:solidFill>
                    <a:srgbClr val="FF89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pitchFamily="34" charset="-79"/>
                </a:endParaRPr>
              </a:p>
              <a:p>
                <a:pPr eaLnBrk="1" hangingPunct="1">
                  <a:defRPr/>
                </a:pPr>
                <a:r>
                  <a:rPr lang="en-US" altLang="zh-CN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----------------------------</a:t>
                </a:r>
              </a:p>
              <a:p>
                <a:pPr eaLnBrk="1" hangingPunct="1">
                  <a:defRPr/>
                </a:pPr>
                <a:r>
                  <a:rPr lang="zh-CN" altLang="zh-CN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寄递管理平台 </a:t>
                </a:r>
                <a:r>
                  <a:rPr lang="zh-CN" altLang="en-US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:r>
                  <a:rPr lang="zh-CN" altLang="zh-CN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客服管理平台</a:t>
                </a:r>
                <a:r>
                  <a:rPr lang="zh-CN" altLang="en-US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开发完成</a:t>
                </a:r>
                <a:endParaRPr lang="zh-CN" altLang="en-US" sz="1100" dirty="0">
                  <a:solidFill>
                    <a:srgbClr val="04B0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panose="020B0502020104020203" pitchFamily="34" charset="-79"/>
                </a:endParaRPr>
              </a:p>
            </p:txBody>
          </p:sp>
          <p:sp>
            <p:nvSpPr>
              <p:cNvPr id="32" name="折角形 19"/>
              <p:cNvSpPr/>
              <p:nvPr/>
            </p:nvSpPr>
            <p:spPr bwMode="auto">
              <a:xfrm flipV="1">
                <a:off x="-120862" y="-114669"/>
                <a:ext cx="1996272" cy="1125638"/>
              </a:xfrm>
              <a:custGeom>
                <a:avLst/>
                <a:gdLst>
                  <a:gd name="T0" fmla="*/ 0 w 1003809"/>
                  <a:gd name="T1" fmla="*/ 0 h 827755"/>
                  <a:gd name="T2" fmla="*/ 1003809 w 1003809"/>
                  <a:gd name="T3" fmla="*/ 0 h 827755"/>
                  <a:gd name="T4" fmla="*/ 1003809 w 1003809"/>
                  <a:gd name="T5" fmla="*/ 689793 h 827755"/>
                  <a:gd name="T6" fmla="*/ 865847 w 1003809"/>
                  <a:gd name="T7" fmla="*/ 827755 h 827755"/>
                  <a:gd name="T8" fmla="*/ 116713 w 1003809"/>
                  <a:gd name="T9" fmla="*/ 827755 h 827755"/>
                  <a:gd name="T10" fmla="*/ 0 w 1003809"/>
                  <a:gd name="T11" fmla="*/ 711042 h 827755"/>
                  <a:gd name="T12" fmla="*/ 0 w 1003809"/>
                  <a:gd name="T13" fmla="*/ 0 h 827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3809" h="827755">
                    <a:moveTo>
                      <a:pt x="0" y="0"/>
                    </a:moveTo>
                    <a:lnTo>
                      <a:pt x="1003809" y="0"/>
                    </a:lnTo>
                    <a:lnTo>
                      <a:pt x="1003809" y="689793"/>
                    </a:lnTo>
                    <a:lnTo>
                      <a:pt x="865847" y="827755"/>
                    </a:lnTo>
                    <a:lnTo>
                      <a:pt x="116713" y="827755"/>
                    </a:lnTo>
                    <a:cubicBezTo>
                      <a:pt x="116713" y="763296"/>
                      <a:pt x="64459" y="711042"/>
                      <a:pt x="0" y="711042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B0F0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流程图: 联系 101"/>
              <p:cNvSpPr>
                <a:spLocks noChangeArrowheads="1"/>
              </p:cNvSpPr>
              <p:nvPr/>
            </p:nvSpPr>
            <p:spPr bwMode="auto">
              <a:xfrm>
                <a:off x="-85498" y="-156370"/>
                <a:ext cx="144484" cy="144481"/>
              </a:xfrm>
              <a:prstGeom prst="flowChartConnector">
                <a:avLst/>
              </a:pr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折角形 23"/>
            <p:cNvSpPr/>
            <p:nvPr/>
          </p:nvSpPr>
          <p:spPr bwMode="auto">
            <a:xfrm flipH="1">
              <a:off x="6592726" y="1106668"/>
              <a:ext cx="2194277" cy="1338506"/>
            </a:xfrm>
            <a:custGeom>
              <a:avLst/>
              <a:gdLst>
                <a:gd name="T0" fmla="*/ 1002282 w 1002282"/>
                <a:gd name="T1" fmla="*/ 0 h 821246"/>
                <a:gd name="T2" fmla="*/ 0 w 1002282"/>
                <a:gd name="T3" fmla="*/ 0 h 821246"/>
                <a:gd name="T4" fmla="*/ 0 w 1002282"/>
                <a:gd name="T5" fmla="*/ 704997 h 821246"/>
                <a:gd name="T6" fmla="*/ 101004 w 1002282"/>
                <a:gd name="T7" fmla="*/ 821246 h 821246"/>
                <a:gd name="T8" fmla="*/ 865405 w 1002282"/>
                <a:gd name="T9" fmla="*/ 821246 h 821246"/>
                <a:gd name="T10" fmla="*/ 1002282 w 1002282"/>
                <a:gd name="T11" fmla="*/ 684369 h 821246"/>
                <a:gd name="T12" fmla="*/ 1002282 w 1002282"/>
                <a:gd name="T13" fmla="*/ 0 h 82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2282" h="821246">
                  <a:moveTo>
                    <a:pt x="1002282" y="0"/>
                  </a:moveTo>
                  <a:lnTo>
                    <a:pt x="0" y="0"/>
                  </a:lnTo>
                  <a:lnTo>
                    <a:pt x="0" y="704997"/>
                  </a:lnTo>
                  <a:cubicBezTo>
                    <a:pt x="57444" y="712016"/>
                    <a:pt x="101004" y="761544"/>
                    <a:pt x="101004" y="821246"/>
                  </a:cubicBezTo>
                  <a:lnTo>
                    <a:pt x="865405" y="821246"/>
                  </a:lnTo>
                  <a:lnTo>
                    <a:pt x="1002282" y="684369"/>
                  </a:lnTo>
                  <a:lnTo>
                    <a:pt x="1002282" y="0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流程图: 联系 41"/>
            <p:cNvSpPr>
              <a:spLocks noChangeArrowheads="1"/>
            </p:cNvSpPr>
            <p:nvPr/>
          </p:nvSpPr>
          <p:spPr bwMode="auto">
            <a:xfrm>
              <a:off x="8666655" y="2363619"/>
              <a:ext cx="184205" cy="184207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流程图: 联系 44"/>
            <p:cNvSpPr>
              <a:spLocks noChangeArrowheads="1"/>
            </p:cNvSpPr>
            <p:nvPr/>
          </p:nvSpPr>
          <p:spPr bwMode="auto">
            <a:xfrm>
              <a:off x="10306494" y="2126889"/>
              <a:ext cx="184205" cy="184207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50"/>
            <p:cNvGrpSpPr/>
            <p:nvPr/>
          </p:nvGrpSpPr>
          <p:grpSpPr bwMode="auto">
            <a:xfrm>
              <a:off x="10455147" y="1251060"/>
              <a:ext cx="1655829" cy="963538"/>
              <a:chOff x="-3" y="47"/>
              <a:chExt cx="1298775" cy="755742"/>
            </a:xfrm>
          </p:grpSpPr>
          <p:sp>
            <p:nvSpPr>
              <p:cNvPr id="38" name="TextBox 92"/>
              <p:cNvSpPr txBox="1">
                <a:spLocks noChangeArrowheads="1"/>
              </p:cNvSpPr>
              <p:nvPr/>
            </p:nvSpPr>
            <p:spPr bwMode="auto">
              <a:xfrm>
                <a:off x="9523" y="1635"/>
                <a:ext cx="1289249" cy="6035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移动医生站和移动患者门户框架产品发布会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-----------------------</a:t>
                </a:r>
              </a:p>
              <a:p>
                <a:pPr lvl="0" eaLnBrk="1" hangingPunct="1">
                  <a:defRPr/>
                </a:pPr>
                <a:r>
                  <a:rPr lang="zh-CN" altLang="zh-CN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医技预约平台</a:t>
                </a:r>
                <a:r>
                  <a:rPr lang="zh-CN" altLang="en-US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开发完成</a:t>
                </a:r>
              </a:p>
            </p:txBody>
          </p:sp>
          <p:sp>
            <p:nvSpPr>
              <p:cNvPr id="39" name="折角形 71"/>
              <p:cNvSpPr/>
              <p:nvPr/>
            </p:nvSpPr>
            <p:spPr bwMode="auto">
              <a:xfrm flipV="1">
                <a:off x="-3" y="47"/>
                <a:ext cx="1203510" cy="755742"/>
              </a:xfrm>
              <a:custGeom>
                <a:avLst/>
                <a:gdLst>
                  <a:gd name="T0" fmla="*/ 96476 w 1412817"/>
                  <a:gd name="T1" fmla="*/ 0 h 755938"/>
                  <a:gd name="T2" fmla="*/ 1412817 w 1412817"/>
                  <a:gd name="T3" fmla="*/ 0 h 755938"/>
                  <a:gd name="T4" fmla="*/ 1412817 w 1412817"/>
                  <a:gd name="T5" fmla="*/ 629946 h 755938"/>
                  <a:gd name="T6" fmla="*/ 1286825 w 1412817"/>
                  <a:gd name="T7" fmla="*/ 755938 h 755938"/>
                  <a:gd name="T8" fmla="*/ 0 w 1412817"/>
                  <a:gd name="T9" fmla="*/ 755938 h 755938"/>
                  <a:gd name="T10" fmla="*/ 0 w 1412817"/>
                  <a:gd name="T11" fmla="*/ 139184 h 755938"/>
                  <a:gd name="T12" fmla="*/ 97400 w 1412817"/>
                  <a:gd name="T13" fmla="*/ 4579 h 755938"/>
                  <a:gd name="T14" fmla="*/ 96476 w 1412817"/>
                  <a:gd name="T15" fmla="*/ 0 h 755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12817" h="755938">
                    <a:moveTo>
                      <a:pt x="96476" y="0"/>
                    </a:moveTo>
                    <a:lnTo>
                      <a:pt x="1412817" y="0"/>
                    </a:lnTo>
                    <a:lnTo>
                      <a:pt x="1412817" y="629946"/>
                    </a:lnTo>
                    <a:lnTo>
                      <a:pt x="1286825" y="755938"/>
                    </a:lnTo>
                    <a:lnTo>
                      <a:pt x="0" y="755938"/>
                    </a:lnTo>
                    <a:lnTo>
                      <a:pt x="0" y="139184"/>
                    </a:lnTo>
                    <a:cubicBezTo>
                      <a:pt x="56912" y="121178"/>
                      <a:pt x="97400" y="67607"/>
                      <a:pt x="97400" y="4579"/>
                    </a:cubicBezTo>
                    <a:cubicBezTo>
                      <a:pt x="97400" y="3038"/>
                      <a:pt x="97376" y="1503"/>
                      <a:pt x="96476" y="0"/>
                    </a:cubicBezTo>
                    <a:close/>
                  </a:path>
                </a:pathLst>
              </a:custGeom>
              <a:noFill/>
              <a:ln w="12700" cap="rnd" cmpd="sng">
                <a:solidFill>
                  <a:srgbClr val="00B0F0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0" name="直接连接符 52"/>
            <p:cNvCxnSpPr>
              <a:cxnSpLocks noChangeShapeType="1"/>
            </p:cNvCxnSpPr>
            <p:nvPr/>
          </p:nvCxnSpPr>
          <p:spPr bwMode="auto">
            <a:xfrm>
              <a:off x="1254090" y="4922042"/>
              <a:ext cx="0" cy="366388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直接连接符 53"/>
            <p:cNvCxnSpPr>
              <a:cxnSpLocks noChangeShapeType="1"/>
            </p:cNvCxnSpPr>
            <p:nvPr/>
          </p:nvCxnSpPr>
          <p:spPr bwMode="auto">
            <a:xfrm>
              <a:off x="3855239" y="4922042"/>
              <a:ext cx="0" cy="366388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直接连接符 54"/>
            <p:cNvCxnSpPr>
              <a:cxnSpLocks noChangeShapeType="1"/>
            </p:cNvCxnSpPr>
            <p:nvPr/>
          </p:nvCxnSpPr>
          <p:spPr bwMode="auto">
            <a:xfrm>
              <a:off x="6456388" y="4922042"/>
              <a:ext cx="0" cy="366388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3" name="TextBox 55"/>
            <p:cNvSpPr txBox="1">
              <a:spLocks noChangeArrowheads="1"/>
            </p:cNvSpPr>
            <p:nvPr/>
          </p:nvSpPr>
          <p:spPr bwMode="auto">
            <a:xfrm>
              <a:off x="2080432" y="4956626"/>
              <a:ext cx="9055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2021.10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56"/>
            <p:cNvSpPr txBox="1">
              <a:spLocks noChangeArrowheads="1"/>
            </p:cNvSpPr>
            <p:nvPr/>
          </p:nvSpPr>
          <p:spPr bwMode="auto">
            <a:xfrm>
              <a:off x="4476046" y="4935725"/>
              <a:ext cx="804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2021.9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57"/>
            <p:cNvSpPr txBox="1">
              <a:spLocks noChangeArrowheads="1"/>
            </p:cNvSpPr>
            <p:nvPr/>
          </p:nvSpPr>
          <p:spPr bwMode="auto">
            <a:xfrm>
              <a:off x="10097865" y="4944469"/>
              <a:ext cx="804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2021.3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58"/>
            <p:cNvSpPr txBox="1">
              <a:spLocks noChangeArrowheads="1"/>
            </p:cNvSpPr>
            <p:nvPr/>
          </p:nvSpPr>
          <p:spPr bwMode="auto">
            <a:xfrm>
              <a:off x="2020472" y="6483034"/>
              <a:ext cx="9055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2021.11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66"/>
            <p:cNvSpPr txBox="1">
              <a:spLocks noChangeArrowheads="1"/>
            </p:cNvSpPr>
            <p:nvPr/>
          </p:nvSpPr>
          <p:spPr bwMode="auto">
            <a:xfrm>
              <a:off x="5065182" y="4555688"/>
              <a:ext cx="120037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grpSp>
          <p:nvGrpSpPr>
            <p:cNvPr id="48" name="组合 67"/>
            <p:cNvGrpSpPr/>
            <p:nvPr/>
          </p:nvGrpSpPr>
          <p:grpSpPr bwMode="auto">
            <a:xfrm>
              <a:off x="4090052" y="3484832"/>
              <a:ext cx="2115941" cy="981757"/>
              <a:chOff x="135" y="-318"/>
              <a:chExt cx="1659672" cy="770032"/>
            </a:xfrm>
          </p:grpSpPr>
          <p:sp>
            <p:nvSpPr>
              <p:cNvPr id="49" name="TextBox 88"/>
              <p:cNvSpPr txBox="1">
                <a:spLocks noChangeArrowheads="1"/>
              </p:cNvSpPr>
              <p:nvPr/>
            </p:nvSpPr>
            <p:spPr bwMode="auto">
              <a:xfrm flipH="1">
                <a:off x="22362" y="-318"/>
                <a:ext cx="1577147" cy="7351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医共体物资管理系统发布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------------------------------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zh-CN" altLang="en-US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医共体全产品体系整合发布会</a:t>
                </a:r>
                <a:endPara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------------------------------</a:t>
                </a:r>
                <a:endPara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1" lang="zh-CN" altLang="en-US" sz="1100" dirty="0">
                    <a:solidFill>
                      <a:srgbClr val="FF89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移动急救产品研发完成</a:t>
                </a:r>
              </a:p>
            </p:txBody>
          </p:sp>
          <p:sp>
            <p:nvSpPr>
              <p:cNvPr id="50" name="折角形 18"/>
              <p:cNvSpPr/>
              <p:nvPr/>
            </p:nvSpPr>
            <p:spPr bwMode="auto">
              <a:xfrm>
                <a:off x="135" y="-318"/>
                <a:ext cx="1659672" cy="770032"/>
              </a:xfrm>
              <a:custGeom>
                <a:avLst/>
                <a:gdLst>
                  <a:gd name="T0" fmla="*/ 0 w 1137034"/>
                  <a:gd name="T1" fmla="*/ 0 h 769441"/>
                  <a:gd name="T2" fmla="*/ 1137034 w 1137034"/>
                  <a:gd name="T3" fmla="*/ 0 h 769441"/>
                  <a:gd name="T4" fmla="*/ 1137034 w 1137034"/>
                  <a:gd name="T5" fmla="*/ 641198 h 769441"/>
                  <a:gd name="T6" fmla="*/ 1008791 w 1137034"/>
                  <a:gd name="T7" fmla="*/ 769441 h 769441"/>
                  <a:gd name="T8" fmla="*/ 596988 w 1137034"/>
                  <a:gd name="T9" fmla="*/ 769441 h 769441"/>
                  <a:gd name="T10" fmla="*/ 497660 w 1137034"/>
                  <a:gd name="T11" fmla="*/ 674626 h 769441"/>
                  <a:gd name="T12" fmla="*/ 398332 w 1137034"/>
                  <a:gd name="T13" fmla="*/ 769441 h 769441"/>
                  <a:gd name="T14" fmla="*/ 0 w 1137034"/>
                  <a:gd name="T15" fmla="*/ 769441 h 769441"/>
                  <a:gd name="T16" fmla="*/ 0 w 1137034"/>
                  <a:gd name="T17" fmla="*/ 0 h 769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7034" h="769441">
                    <a:moveTo>
                      <a:pt x="0" y="0"/>
                    </a:moveTo>
                    <a:lnTo>
                      <a:pt x="1137034" y="0"/>
                    </a:lnTo>
                    <a:lnTo>
                      <a:pt x="1137034" y="641198"/>
                    </a:lnTo>
                    <a:lnTo>
                      <a:pt x="1008791" y="769441"/>
                    </a:lnTo>
                    <a:lnTo>
                      <a:pt x="596988" y="769441"/>
                    </a:lnTo>
                    <a:cubicBezTo>
                      <a:pt x="595011" y="716555"/>
                      <a:pt x="551232" y="674626"/>
                      <a:pt x="497660" y="674626"/>
                    </a:cubicBezTo>
                    <a:cubicBezTo>
                      <a:pt x="444088" y="674626"/>
                      <a:pt x="400310" y="716555"/>
                      <a:pt x="398332" y="769441"/>
                    </a:cubicBezTo>
                    <a:lnTo>
                      <a:pt x="0" y="76944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B0F0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" name="流程图: 联系 68"/>
            <p:cNvSpPr>
              <a:spLocks noChangeArrowheads="1"/>
            </p:cNvSpPr>
            <p:nvPr/>
          </p:nvSpPr>
          <p:spPr bwMode="auto">
            <a:xfrm>
              <a:off x="4916514" y="4413842"/>
              <a:ext cx="184205" cy="18218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TextBox 69"/>
            <p:cNvSpPr txBox="1">
              <a:spLocks noChangeArrowheads="1"/>
            </p:cNvSpPr>
            <p:nvPr/>
          </p:nvSpPr>
          <p:spPr bwMode="auto">
            <a:xfrm>
              <a:off x="2498877" y="4614923"/>
              <a:ext cx="55869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  <p:sp>
          <p:nvSpPr>
            <p:cNvPr id="53" name="TextBox 70"/>
            <p:cNvSpPr txBox="1">
              <a:spLocks noChangeArrowheads="1"/>
            </p:cNvSpPr>
            <p:nvPr/>
          </p:nvSpPr>
          <p:spPr bwMode="auto">
            <a:xfrm>
              <a:off x="4193128" y="6483034"/>
              <a:ext cx="90553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2021.12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流程图: 联系 71"/>
            <p:cNvSpPr>
              <a:spLocks noChangeArrowheads="1"/>
            </p:cNvSpPr>
            <p:nvPr/>
          </p:nvSpPr>
          <p:spPr bwMode="auto">
            <a:xfrm>
              <a:off x="2282609" y="4434732"/>
              <a:ext cx="184206" cy="18218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TextBox 72"/>
            <p:cNvSpPr txBox="1">
              <a:spLocks noChangeArrowheads="1"/>
            </p:cNvSpPr>
            <p:nvPr/>
          </p:nvSpPr>
          <p:spPr bwMode="auto">
            <a:xfrm flipH="1">
              <a:off x="1490924" y="3199968"/>
              <a:ext cx="2169988" cy="1277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一体化实施平台整体发布会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----------------------------</a:t>
              </a:r>
            </a:p>
            <a:p>
              <a:pPr eaLnBrk="1" hangingPunct="1">
                <a:defRPr/>
              </a:pPr>
              <a:r>
                <a:rPr lang="zh-CN" altLang="en-US" sz="1100" dirty="0">
                  <a:solidFill>
                    <a:srgbClr val="04B0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移动护理移动查房整合</a:t>
              </a:r>
              <a:endParaRPr lang="en-US" altLang="zh-CN" sz="1100" dirty="0">
                <a:solidFill>
                  <a:srgbClr val="04B0F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>
                <a:defRPr/>
              </a:pPr>
              <a:r>
                <a: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----------------------------</a:t>
              </a:r>
            </a:p>
            <a:p>
              <a:pPr eaLnBrk="1" hangingPunct="1">
                <a:defRPr/>
              </a:pPr>
              <a:r>
                <a:rPr kumimoji="1" lang="zh-CN" altLang="en-US" sz="1100" dirty="0">
                  <a:solidFill>
                    <a:srgbClr val="FF89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</a:t>
              </a:r>
              <a:r>
                <a:rPr kumimoji="1" lang="en-US" altLang="zh-CN" sz="1100" dirty="0">
                  <a:solidFill>
                    <a:srgbClr val="FF89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1100" dirty="0">
                  <a:solidFill>
                    <a:srgbClr val="FF89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医学急救一体化平台发布</a:t>
              </a:r>
              <a:endParaRPr kumimoji="1" lang="en-US" altLang="zh-CN" sz="1100" dirty="0">
                <a:solidFill>
                  <a:srgbClr val="FF89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折角形 22"/>
            <p:cNvSpPr/>
            <p:nvPr/>
          </p:nvSpPr>
          <p:spPr bwMode="auto">
            <a:xfrm>
              <a:off x="1444370" y="3134631"/>
              <a:ext cx="2261629" cy="1298078"/>
            </a:xfrm>
            <a:custGeom>
              <a:avLst/>
              <a:gdLst>
                <a:gd name="T0" fmla="*/ 0 w 1040338"/>
                <a:gd name="T1" fmla="*/ 0 h 720080"/>
                <a:gd name="T2" fmla="*/ 1040338 w 1040338"/>
                <a:gd name="T3" fmla="*/ 0 h 720080"/>
                <a:gd name="T4" fmla="*/ 1040338 w 1040338"/>
                <a:gd name="T5" fmla="*/ 600064 h 720080"/>
                <a:gd name="T6" fmla="*/ 920322 w 1040338"/>
                <a:gd name="T7" fmla="*/ 720080 h 720080"/>
                <a:gd name="T8" fmla="*/ 501864 w 1040338"/>
                <a:gd name="T9" fmla="*/ 720080 h 720080"/>
                <a:gd name="T10" fmla="*/ 421698 w 1040338"/>
                <a:gd name="T11" fmla="*/ 672836 h 720080"/>
                <a:gd name="T12" fmla="*/ 341532 w 1040338"/>
                <a:gd name="T13" fmla="*/ 720080 h 720080"/>
                <a:gd name="T14" fmla="*/ 0 w 1040338"/>
                <a:gd name="T15" fmla="*/ 720080 h 720080"/>
                <a:gd name="T16" fmla="*/ 0 w 1040338"/>
                <a:gd name="T17" fmla="*/ 0 h 720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0338" h="720080">
                  <a:moveTo>
                    <a:pt x="0" y="0"/>
                  </a:moveTo>
                  <a:lnTo>
                    <a:pt x="1040338" y="0"/>
                  </a:lnTo>
                  <a:lnTo>
                    <a:pt x="1040338" y="600064"/>
                  </a:lnTo>
                  <a:lnTo>
                    <a:pt x="920322" y="720080"/>
                  </a:lnTo>
                  <a:lnTo>
                    <a:pt x="501864" y="720080"/>
                  </a:lnTo>
                  <a:cubicBezTo>
                    <a:pt x="486718" y="691463"/>
                    <a:pt x="456383" y="672836"/>
                    <a:pt x="421698" y="672836"/>
                  </a:cubicBezTo>
                  <a:cubicBezTo>
                    <a:pt x="387013" y="672836"/>
                    <a:pt x="356678" y="691463"/>
                    <a:pt x="341532" y="720080"/>
                  </a:cubicBezTo>
                  <a:lnTo>
                    <a:pt x="0" y="72008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 cmpd="sng">
              <a:solidFill>
                <a:srgbClr val="00B0F0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19"/>
            <p:cNvCxnSpPr>
              <a:cxnSpLocks noChangeShapeType="1"/>
            </p:cNvCxnSpPr>
            <p:nvPr/>
          </p:nvCxnSpPr>
          <p:spPr bwMode="auto">
            <a:xfrm>
              <a:off x="9170540" y="2567851"/>
              <a:ext cx="0" cy="366387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直接连接符 19"/>
            <p:cNvCxnSpPr>
              <a:cxnSpLocks noChangeShapeType="1"/>
            </p:cNvCxnSpPr>
            <p:nvPr/>
          </p:nvCxnSpPr>
          <p:spPr bwMode="auto">
            <a:xfrm>
              <a:off x="11579202" y="2567851"/>
              <a:ext cx="0" cy="366387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9" name="TextBox 24"/>
            <p:cNvSpPr txBox="1">
              <a:spLocks noChangeArrowheads="1"/>
            </p:cNvSpPr>
            <p:nvPr/>
          </p:nvSpPr>
          <p:spPr bwMode="auto">
            <a:xfrm>
              <a:off x="10011910" y="2604288"/>
              <a:ext cx="804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2020.12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直接连接符 19"/>
            <p:cNvCxnSpPr>
              <a:cxnSpLocks noChangeShapeType="1"/>
            </p:cNvCxnSpPr>
            <p:nvPr/>
          </p:nvCxnSpPr>
          <p:spPr bwMode="auto">
            <a:xfrm>
              <a:off x="11566018" y="4870237"/>
              <a:ext cx="0" cy="366387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直接连接符 19"/>
            <p:cNvCxnSpPr>
              <a:cxnSpLocks noChangeShapeType="1"/>
            </p:cNvCxnSpPr>
            <p:nvPr/>
          </p:nvCxnSpPr>
          <p:spPr bwMode="auto">
            <a:xfrm>
              <a:off x="9170540" y="4891030"/>
              <a:ext cx="0" cy="366387"/>
            </a:xfrm>
            <a:prstGeom prst="line">
              <a:avLst/>
            </a:prstGeom>
            <a:noFill/>
            <a:ln w="9525" cmpd="sng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2" name="TextBox 57"/>
            <p:cNvSpPr txBox="1">
              <a:spLocks noChangeArrowheads="1"/>
            </p:cNvSpPr>
            <p:nvPr/>
          </p:nvSpPr>
          <p:spPr bwMode="auto">
            <a:xfrm>
              <a:off x="7387716" y="4955420"/>
              <a:ext cx="8045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2021.5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流程图: 联系 104"/>
            <p:cNvSpPr>
              <a:spLocks noChangeArrowheads="1"/>
            </p:cNvSpPr>
            <p:nvPr/>
          </p:nvSpPr>
          <p:spPr bwMode="auto">
            <a:xfrm flipH="1">
              <a:off x="165584" y="1064717"/>
              <a:ext cx="184150" cy="184150"/>
            </a:xfrm>
            <a:prstGeom prst="flowChartConnector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1pPr>
              <a:lvl2pPr marL="742950" indent="-28575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2pPr>
              <a:lvl3pPr marL="1143000" indent="-22860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3pPr>
              <a:lvl4pPr marL="1600200" indent="-22860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4pPr>
              <a:lvl5pPr marL="2057400" indent="-22860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流程图: 联系 104"/>
            <p:cNvSpPr>
              <a:spLocks noChangeArrowheads="1"/>
            </p:cNvSpPr>
            <p:nvPr/>
          </p:nvSpPr>
          <p:spPr bwMode="auto">
            <a:xfrm flipH="1">
              <a:off x="165584" y="1366342"/>
              <a:ext cx="184150" cy="184150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1pPr>
              <a:lvl2pPr marL="742950" indent="-28575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2pPr>
              <a:lvl3pPr marL="1143000" indent="-22860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3pPr>
              <a:lvl4pPr marL="1600200" indent="-22860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4pPr>
              <a:lvl5pPr marL="2057400" indent="-22860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endPara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流程图: 联系 104"/>
            <p:cNvSpPr>
              <a:spLocks noChangeArrowheads="1"/>
            </p:cNvSpPr>
            <p:nvPr/>
          </p:nvSpPr>
          <p:spPr bwMode="auto">
            <a:xfrm flipH="1">
              <a:off x="165584" y="1714005"/>
              <a:ext cx="184150" cy="184150"/>
            </a:xfrm>
            <a:prstGeom prst="flowChartConnector">
              <a:avLst/>
            </a:prstGeom>
            <a:solidFill>
              <a:srgbClr val="FF8936"/>
            </a:solidFill>
            <a:ln>
              <a:noFill/>
            </a:ln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1pPr>
              <a:lvl2pPr marL="742950" indent="-28575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2pPr>
              <a:lvl3pPr marL="1143000" indent="-22860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3pPr>
              <a:lvl4pPr marL="1600200" indent="-22860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4pPr>
              <a:lvl5pPr marL="2057400" indent="-228600" algn="ctr"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Gill Sans" panose="020B0502020104020203" pitchFamily="34" charset="-79"/>
                  <a:ea typeface="华文细黑" panose="02010600040101010101" charset="-122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endPara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124"/>
            <p:cNvSpPr txBox="1">
              <a:spLocks noChangeArrowheads="1"/>
            </p:cNvSpPr>
            <p:nvPr/>
          </p:nvSpPr>
          <p:spPr bwMode="auto">
            <a:xfrm>
              <a:off x="433871" y="1002805"/>
              <a:ext cx="7223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1pPr>
              <a:lvl2pPr marL="742950" indent="-28575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2pPr>
              <a:lvl3pPr marL="1143000" indent="-22860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3pPr>
              <a:lvl4pPr marL="1600200" indent="-22860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4pPr>
              <a:lvl5pPr marL="2057400" indent="-22860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kumimoji="1"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医共体</a:t>
              </a:r>
            </a:p>
          </p:txBody>
        </p:sp>
        <p:sp>
          <p:nvSpPr>
            <p:cNvPr id="67" name="文本框 125"/>
            <p:cNvSpPr txBox="1">
              <a:spLocks noChangeArrowheads="1"/>
            </p:cNvSpPr>
            <p:nvPr/>
          </p:nvSpPr>
          <p:spPr bwMode="auto">
            <a:xfrm>
              <a:off x="433871" y="1304430"/>
              <a:ext cx="10826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1pPr>
              <a:lvl2pPr marL="742950" indent="-28575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2pPr>
              <a:lvl3pPr marL="1143000" indent="-22860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3pPr>
              <a:lvl4pPr marL="1600200" indent="-22860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4pPr>
              <a:lvl5pPr marL="2057400" indent="-22860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kumimoji="1" lang="zh-CN" altLang="en-US" sz="1400" dirty="0">
                  <a:solidFill>
                    <a:srgbClr val="04B0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互联网医院</a:t>
              </a:r>
            </a:p>
          </p:txBody>
        </p:sp>
        <p:sp>
          <p:nvSpPr>
            <p:cNvPr id="68" name="文本框 126"/>
            <p:cNvSpPr txBox="1">
              <a:spLocks noChangeArrowheads="1"/>
            </p:cNvSpPr>
            <p:nvPr/>
          </p:nvSpPr>
          <p:spPr bwMode="auto">
            <a:xfrm>
              <a:off x="427521" y="1664792"/>
              <a:ext cx="91916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1pPr>
              <a:lvl2pPr marL="742950" indent="-28575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2pPr>
              <a:lvl3pPr marL="1143000" indent="-22860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3pPr>
              <a:lvl4pPr marL="1600200" indent="-22860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4pPr>
              <a:lvl5pPr marL="2057400" indent="-228600"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FFFFFF"/>
                  </a:solidFill>
                  <a:latin typeface="Gill Sans" panose="020B0502020104020203" pitchFamily="34" charset="-79"/>
                  <a:ea typeface="宋体" panose="02010600030101010101" pitchFamily="2" charset="-122"/>
                  <a:sym typeface="Gill Sans" panose="020B0502020104020203" pitchFamily="34" charset="-79"/>
                </a:defRPr>
              </a:lvl9pPr>
            </a:lstStyle>
            <a:p>
              <a:pPr eaLnBrk="1" hangingPunct="1"/>
              <a:r>
                <a:rPr kumimoji="1" lang="zh-CN" altLang="en-US" sz="1400" dirty="0">
                  <a:solidFill>
                    <a:srgbClr val="FF89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急诊急救</a:t>
              </a:r>
            </a:p>
          </p:txBody>
        </p:sp>
        <p:grpSp>
          <p:nvGrpSpPr>
            <p:cNvPr id="69" name="组合 67"/>
            <p:cNvGrpSpPr/>
            <p:nvPr/>
          </p:nvGrpSpPr>
          <p:grpSpPr bwMode="auto">
            <a:xfrm>
              <a:off x="9453498" y="3269295"/>
              <a:ext cx="1914512" cy="1431046"/>
              <a:chOff x="135" y="-352714"/>
              <a:chExt cx="1501678" cy="1122428"/>
            </a:xfrm>
          </p:grpSpPr>
          <p:sp>
            <p:nvSpPr>
              <p:cNvPr id="70" name="TextBox 88"/>
              <p:cNvSpPr txBox="1">
                <a:spLocks noChangeArrowheads="1"/>
              </p:cNvSpPr>
              <p:nvPr/>
            </p:nvSpPr>
            <p:spPr bwMode="auto">
              <a:xfrm flipH="1">
                <a:off x="28228" y="-350680"/>
                <a:ext cx="1426419" cy="86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 eaLnBrk="1" hangingPunct="1"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人财物监管系统、医保资金使用情况</a:t>
                </a:r>
                <a:r>
                  <a:rPr lang="zh-CN" altLang="en-US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监管系统发布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（基于国家相关评价标准及指导意见）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-------------------------</a:t>
                </a:r>
              </a:p>
              <a:p>
                <a:pPr lvl="0" eaLnBrk="1" hangingPunct="1">
                  <a:defRPr/>
                </a:pPr>
                <a:r>
                  <a:rPr lang="zh-CN" altLang="zh-CN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运维平台</a:t>
                </a:r>
                <a:r>
                  <a:rPr lang="zh-CN" altLang="en-US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开发完成</a:t>
                </a:r>
                <a:r>
                  <a:rPr lang="zh-CN" altLang="zh-CN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100" dirty="0">
                  <a:solidFill>
                    <a:srgbClr val="04B0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折角形 18"/>
              <p:cNvSpPr/>
              <p:nvPr/>
            </p:nvSpPr>
            <p:spPr bwMode="auto">
              <a:xfrm>
                <a:off x="135" y="-352714"/>
                <a:ext cx="1501678" cy="1122428"/>
              </a:xfrm>
              <a:custGeom>
                <a:avLst/>
                <a:gdLst>
                  <a:gd name="T0" fmla="*/ 0 w 1137034"/>
                  <a:gd name="T1" fmla="*/ 0 h 769441"/>
                  <a:gd name="T2" fmla="*/ 1137034 w 1137034"/>
                  <a:gd name="T3" fmla="*/ 0 h 769441"/>
                  <a:gd name="T4" fmla="*/ 1137034 w 1137034"/>
                  <a:gd name="T5" fmla="*/ 641198 h 769441"/>
                  <a:gd name="T6" fmla="*/ 1008791 w 1137034"/>
                  <a:gd name="T7" fmla="*/ 769441 h 769441"/>
                  <a:gd name="T8" fmla="*/ 596988 w 1137034"/>
                  <a:gd name="T9" fmla="*/ 769441 h 769441"/>
                  <a:gd name="T10" fmla="*/ 497660 w 1137034"/>
                  <a:gd name="T11" fmla="*/ 674626 h 769441"/>
                  <a:gd name="T12" fmla="*/ 398332 w 1137034"/>
                  <a:gd name="T13" fmla="*/ 769441 h 769441"/>
                  <a:gd name="T14" fmla="*/ 0 w 1137034"/>
                  <a:gd name="T15" fmla="*/ 769441 h 769441"/>
                  <a:gd name="T16" fmla="*/ 0 w 1137034"/>
                  <a:gd name="T17" fmla="*/ 0 h 769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7034" h="769441">
                    <a:moveTo>
                      <a:pt x="0" y="0"/>
                    </a:moveTo>
                    <a:lnTo>
                      <a:pt x="1137034" y="0"/>
                    </a:lnTo>
                    <a:lnTo>
                      <a:pt x="1137034" y="641198"/>
                    </a:lnTo>
                    <a:lnTo>
                      <a:pt x="1008791" y="769441"/>
                    </a:lnTo>
                    <a:lnTo>
                      <a:pt x="596988" y="769441"/>
                    </a:lnTo>
                    <a:cubicBezTo>
                      <a:pt x="595011" y="716555"/>
                      <a:pt x="551232" y="674626"/>
                      <a:pt x="497660" y="674626"/>
                    </a:cubicBezTo>
                    <a:cubicBezTo>
                      <a:pt x="444088" y="674626"/>
                      <a:pt x="400310" y="716555"/>
                      <a:pt x="398332" y="769441"/>
                    </a:cubicBezTo>
                    <a:lnTo>
                      <a:pt x="0" y="76944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B0F0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流程图: 联系 68"/>
            <p:cNvSpPr>
              <a:spLocks noChangeArrowheads="1"/>
            </p:cNvSpPr>
            <p:nvPr/>
          </p:nvSpPr>
          <p:spPr bwMode="auto">
            <a:xfrm>
              <a:off x="10214391" y="4595403"/>
              <a:ext cx="184205" cy="18218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67"/>
            <p:cNvGrpSpPr/>
            <p:nvPr/>
          </p:nvGrpSpPr>
          <p:grpSpPr bwMode="auto">
            <a:xfrm>
              <a:off x="6872488" y="3282507"/>
              <a:ext cx="1914515" cy="1431046"/>
              <a:chOff x="133" y="-352714"/>
              <a:chExt cx="1501680" cy="1122428"/>
            </a:xfrm>
          </p:grpSpPr>
          <p:sp>
            <p:nvSpPr>
              <p:cNvPr id="74" name="TextBox 88"/>
              <p:cNvSpPr txBox="1">
                <a:spLocks noChangeArrowheads="1"/>
              </p:cNvSpPr>
              <p:nvPr/>
            </p:nvSpPr>
            <p:spPr bwMode="auto">
              <a:xfrm flipH="1">
                <a:off x="133" y="-304821"/>
                <a:ext cx="1426420" cy="868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区域绩效考核系统发布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lang="en-US" altLang="zh-CN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--------------------------</a:t>
                </a:r>
              </a:p>
              <a:p>
                <a:pPr lvl="0" eaLnBrk="1" hangingPunct="1">
                  <a:defRPr/>
                </a:pPr>
                <a:r>
                  <a:rPr lang="zh-CN" altLang="zh-CN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云诊室</a:t>
                </a:r>
                <a:r>
                  <a:rPr lang="zh-CN" altLang="en-US" sz="1100" dirty="0">
                    <a:solidFill>
                      <a:srgbClr val="04B0F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开发完成</a:t>
                </a:r>
                <a:endParaRPr lang="en-US" altLang="zh-CN" sz="1100" dirty="0">
                  <a:solidFill>
                    <a:srgbClr val="04B0F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 eaLnBrk="1" hangingPunct="1">
                  <a:defRPr/>
                </a:pPr>
                <a:r>
                  <a:rPr lang="en-US" altLang="zh-CN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--------------------------</a:t>
                </a:r>
              </a:p>
              <a:p>
                <a:pPr lvl="0" eaLnBrk="1" hangingPunct="1">
                  <a:defRPr/>
                </a:pPr>
                <a:r>
                  <a:rPr lang="zh-CN" altLang="en-US" sz="1100" kern="0" dirty="0">
                    <a:solidFill>
                      <a:srgbClr val="7F7F7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移动集成门户发布第二版</a:t>
                </a:r>
                <a:endParaRPr lang="en-US" altLang="zh-CN" sz="1100" kern="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折角形 18"/>
              <p:cNvSpPr/>
              <p:nvPr/>
            </p:nvSpPr>
            <p:spPr bwMode="auto">
              <a:xfrm>
                <a:off x="135" y="-352714"/>
                <a:ext cx="1501678" cy="1122428"/>
              </a:xfrm>
              <a:custGeom>
                <a:avLst/>
                <a:gdLst>
                  <a:gd name="T0" fmla="*/ 0 w 1137034"/>
                  <a:gd name="T1" fmla="*/ 0 h 769441"/>
                  <a:gd name="T2" fmla="*/ 1137034 w 1137034"/>
                  <a:gd name="T3" fmla="*/ 0 h 769441"/>
                  <a:gd name="T4" fmla="*/ 1137034 w 1137034"/>
                  <a:gd name="T5" fmla="*/ 641198 h 769441"/>
                  <a:gd name="T6" fmla="*/ 1008791 w 1137034"/>
                  <a:gd name="T7" fmla="*/ 769441 h 769441"/>
                  <a:gd name="T8" fmla="*/ 596988 w 1137034"/>
                  <a:gd name="T9" fmla="*/ 769441 h 769441"/>
                  <a:gd name="T10" fmla="*/ 497660 w 1137034"/>
                  <a:gd name="T11" fmla="*/ 674626 h 769441"/>
                  <a:gd name="T12" fmla="*/ 398332 w 1137034"/>
                  <a:gd name="T13" fmla="*/ 769441 h 769441"/>
                  <a:gd name="T14" fmla="*/ 0 w 1137034"/>
                  <a:gd name="T15" fmla="*/ 769441 h 769441"/>
                  <a:gd name="T16" fmla="*/ 0 w 1137034"/>
                  <a:gd name="T17" fmla="*/ 0 h 769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7034" h="769441">
                    <a:moveTo>
                      <a:pt x="0" y="0"/>
                    </a:moveTo>
                    <a:lnTo>
                      <a:pt x="1137034" y="0"/>
                    </a:lnTo>
                    <a:lnTo>
                      <a:pt x="1137034" y="641198"/>
                    </a:lnTo>
                    <a:lnTo>
                      <a:pt x="1008791" y="769441"/>
                    </a:lnTo>
                    <a:lnTo>
                      <a:pt x="596988" y="769441"/>
                    </a:lnTo>
                    <a:cubicBezTo>
                      <a:pt x="595011" y="716555"/>
                      <a:pt x="551232" y="674626"/>
                      <a:pt x="497660" y="674626"/>
                    </a:cubicBezTo>
                    <a:cubicBezTo>
                      <a:pt x="444088" y="674626"/>
                      <a:pt x="400310" y="716555"/>
                      <a:pt x="398332" y="769441"/>
                    </a:cubicBezTo>
                    <a:lnTo>
                      <a:pt x="0" y="76944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B0F0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6" name="流程图: 联系 68"/>
            <p:cNvSpPr>
              <a:spLocks noChangeArrowheads="1"/>
            </p:cNvSpPr>
            <p:nvPr/>
          </p:nvSpPr>
          <p:spPr bwMode="auto">
            <a:xfrm>
              <a:off x="7620481" y="4628535"/>
              <a:ext cx="184205" cy="18218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7" name="组合 67"/>
            <p:cNvGrpSpPr/>
            <p:nvPr/>
          </p:nvGrpSpPr>
          <p:grpSpPr bwMode="auto">
            <a:xfrm>
              <a:off x="3810017" y="5405072"/>
              <a:ext cx="2115941" cy="981757"/>
              <a:chOff x="135" y="-318"/>
              <a:chExt cx="1659672" cy="770032"/>
            </a:xfrm>
          </p:grpSpPr>
          <p:sp>
            <p:nvSpPr>
              <p:cNvPr id="78" name="TextBox 88"/>
              <p:cNvSpPr txBox="1">
                <a:spLocks noChangeArrowheads="1"/>
              </p:cNvSpPr>
              <p:nvPr/>
            </p:nvSpPr>
            <p:spPr bwMode="auto">
              <a:xfrm flipH="1">
                <a:off x="22362" y="-318"/>
                <a:ext cx="1577147" cy="4696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F7F7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县域医共体互联互通四甲评测（和大数据部协作）</a:t>
                </a:r>
                <a:endPara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1" lang="zh-CN" altLang="en-US" sz="1100" dirty="0">
                  <a:solidFill>
                    <a:srgbClr val="FF89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折角形 18"/>
              <p:cNvSpPr/>
              <p:nvPr/>
            </p:nvSpPr>
            <p:spPr bwMode="auto">
              <a:xfrm>
                <a:off x="135" y="-318"/>
                <a:ext cx="1659672" cy="770032"/>
              </a:xfrm>
              <a:custGeom>
                <a:avLst/>
                <a:gdLst>
                  <a:gd name="T0" fmla="*/ 0 w 1137034"/>
                  <a:gd name="T1" fmla="*/ 0 h 769441"/>
                  <a:gd name="T2" fmla="*/ 1137034 w 1137034"/>
                  <a:gd name="T3" fmla="*/ 0 h 769441"/>
                  <a:gd name="T4" fmla="*/ 1137034 w 1137034"/>
                  <a:gd name="T5" fmla="*/ 641198 h 769441"/>
                  <a:gd name="T6" fmla="*/ 1008791 w 1137034"/>
                  <a:gd name="T7" fmla="*/ 769441 h 769441"/>
                  <a:gd name="T8" fmla="*/ 596988 w 1137034"/>
                  <a:gd name="T9" fmla="*/ 769441 h 769441"/>
                  <a:gd name="T10" fmla="*/ 497660 w 1137034"/>
                  <a:gd name="T11" fmla="*/ 674626 h 769441"/>
                  <a:gd name="T12" fmla="*/ 398332 w 1137034"/>
                  <a:gd name="T13" fmla="*/ 769441 h 769441"/>
                  <a:gd name="T14" fmla="*/ 0 w 1137034"/>
                  <a:gd name="T15" fmla="*/ 769441 h 769441"/>
                  <a:gd name="T16" fmla="*/ 0 w 1137034"/>
                  <a:gd name="T17" fmla="*/ 0 h 769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7034" h="769441">
                    <a:moveTo>
                      <a:pt x="0" y="0"/>
                    </a:moveTo>
                    <a:lnTo>
                      <a:pt x="1137034" y="0"/>
                    </a:lnTo>
                    <a:lnTo>
                      <a:pt x="1137034" y="641198"/>
                    </a:lnTo>
                    <a:lnTo>
                      <a:pt x="1008791" y="769441"/>
                    </a:lnTo>
                    <a:lnTo>
                      <a:pt x="596988" y="769441"/>
                    </a:lnTo>
                    <a:cubicBezTo>
                      <a:pt x="595011" y="716555"/>
                      <a:pt x="551232" y="674626"/>
                      <a:pt x="497660" y="674626"/>
                    </a:cubicBezTo>
                    <a:cubicBezTo>
                      <a:pt x="444088" y="674626"/>
                      <a:pt x="400310" y="716555"/>
                      <a:pt x="398332" y="769441"/>
                    </a:cubicBezTo>
                    <a:lnTo>
                      <a:pt x="0" y="76944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00B0F0"/>
                </a:solidFill>
                <a:prstDash val="sys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0" name="流程图: 联系 68"/>
            <p:cNvSpPr>
              <a:spLocks noChangeArrowheads="1"/>
            </p:cNvSpPr>
            <p:nvPr/>
          </p:nvSpPr>
          <p:spPr bwMode="auto">
            <a:xfrm>
              <a:off x="4663149" y="6301062"/>
              <a:ext cx="184205" cy="18218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331304" y="980823"/>
            <a:ext cx="989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明确产品路线（必须明确产品里程碑、产出物），参考以下形式：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705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与公司其他产品的关联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1304" y="1427636"/>
            <a:ext cx="989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与各业务系统</a:t>
            </a:r>
            <a:r>
              <a:rPr lang="zh-CN" altLang="zh-CN" sz="2400" smtClean="0"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重复或关联</a:t>
            </a:r>
            <a:r>
              <a:rPr lang="zh-CN" altLang="zh-CN" sz="2400" smtClean="0">
                <a:latin typeface="微软雅黑" pitchFamily="34" charset="-122"/>
                <a:ea typeface="微软雅黑" pitchFamily="34" charset="-122"/>
              </a:rPr>
              <a:t>，需要</a:t>
            </a:r>
            <a:r>
              <a:rPr lang="zh-CN" altLang="en-US" sz="2400" smtClean="0">
                <a:latin typeface="微软雅黑" pitchFamily="34" charset="-122"/>
                <a:ea typeface="微软雅黑" pitchFamily="34" charset="-122"/>
              </a:rPr>
              <a:t>写明原因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73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56258" y="2320174"/>
            <a:ext cx="3106442" cy="970337"/>
          </a:xfrm>
        </p:spPr>
        <p:txBody>
          <a:bodyPr/>
          <a:lstStyle/>
          <a:p>
            <a:r>
              <a:rPr lang="en-US" altLang="zh-CN"/>
              <a:t>PART  </a:t>
            </a:r>
            <a:r>
              <a:rPr lang="en-US" altLang="zh-CN" smtClean="0"/>
              <a:t>04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74" y="2426434"/>
            <a:ext cx="761608" cy="757819"/>
          </a:xfrm>
          <a:prstGeom prst="rect">
            <a:avLst/>
          </a:prstGeom>
        </p:spPr>
      </p:pic>
      <p:sp>
        <p:nvSpPr>
          <p:cNvPr id="7" name="圆角矩形 36"/>
          <p:cNvSpPr/>
          <p:nvPr/>
        </p:nvSpPr>
        <p:spPr>
          <a:xfrm>
            <a:off x="3256258" y="4213665"/>
            <a:ext cx="4545014" cy="377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256258" y="3521764"/>
            <a:ext cx="6555007" cy="658906"/>
          </a:xfrm>
        </p:spPr>
        <p:txBody>
          <a:bodyPr anchor="ctr">
            <a:normAutofit/>
          </a:bodyPr>
          <a:lstStyle/>
          <a:p>
            <a:r>
              <a:rPr lang="zh-CN" alt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技术规划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技术架构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1304" y="884020"/>
            <a:ext cx="989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产品技术架构，如：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67DE939-CAFA-4664-8A7A-339EA892D496}"/>
              </a:ext>
            </a:extLst>
          </p:cNvPr>
          <p:cNvSpPr/>
          <p:nvPr/>
        </p:nvSpPr>
        <p:spPr>
          <a:xfrm>
            <a:off x="3075452" y="1448647"/>
            <a:ext cx="6429420" cy="47149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服务治理平台</a:t>
            </a:r>
          </a:p>
        </p:txBody>
      </p:sp>
      <p:sp>
        <p:nvSpPr>
          <p:cNvPr id="5" name="云形 4">
            <a:extLst>
              <a:ext uri="{FF2B5EF4-FFF2-40B4-BE49-F238E27FC236}">
                <a16:creationId xmlns:a16="http://schemas.microsoft.com/office/drawing/2014/main" xmlns="" id="{9022CFB5-9AA1-4941-AF31-7E12CBD50987}"/>
              </a:ext>
            </a:extLst>
          </p:cNvPr>
          <p:cNvSpPr/>
          <p:nvPr/>
        </p:nvSpPr>
        <p:spPr>
          <a:xfrm>
            <a:off x="3146890" y="2877407"/>
            <a:ext cx="4357718" cy="2428892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业务微服务集</a:t>
            </a:r>
          </a:p>
        </p:txBody>
      </p:sp>
      <p:sp>
        <p:nvSpPr>
          <p:cNvPr id="6" name="圆角矩形 7">
            <a:extLst>
              <a:ext uri="{FF2B5EF4-FFF2-40B4-BE49-F238E27FC236}">
                <a16:creationId xmlns:a16="http://schemas.microsoft.com/office/drawing/2014/main" xmlns="" id="{BF396F3D-7382-4DA4-84FE-4303CE6FB6CF}"/>
              </a:ext>
            </a:extLst>
          </p:cNvPr>
          <p:cNvSpPr/>
          <p:nvPr/>
        </p:nvSpPr>
        <p:spPr>
          <a:xfrm>
            <a:off x="3861270" y="3306035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挂号服务</a:t>
            </a:r>
          </a:p>
        </p:txBody>
      </p:sp>
      <p:sp>
        <p:nvSpPr>
          <p:cNvPr id="7" name="圆角矩形 8">
            <a:extLst>
              <a:ext uri="{FF2B5EF4-FFF2-40B4-BE49-F238E27FC236}">
                <a16:creationId xmlns:a16="http://schemas.microsoft.com/office/drawing/2014/main" xmlns="" id="{B1B74AED-8B7B-48C9-BC41-6755D0A76B40}"/>
              </a:ext>
            </a:extLst>
          </p:cNvPr>
          <p:cNvSpPr/>
          <p:nvPr/>
        </p:nvSpPr>
        <p:spPr>
          <a:xfrm>
            <a:off x="5218592" y="3091721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门诊服务</a:t>
            </a:r>
          </a:p>
        </p:txBody>
      </p:sp>
      <p:sp>
        <p:nvSpPr>
          <p:cNvPr id="8" name="圆角矩形 9">
            <a:extLst>
              <a:ext uri="{FF2B5EF4-FFF2-40B4-BE49-F238E27FC236}">
                <a16:creationId xmlns:a16="http://schemas.microsoft.com/office/drawing/2014/main" xmlns="" id="{9B3D45E1-EB59-4B35-AD1B-05BF18333A30}"/>
              </a:ext>
            </a:extLst>
          </p:cNvPr>
          <p:cNvSpPr/>
          <p:nvPr/>
        </p:nvSpPr>
        <p:spPr>
          <a:xfrm>
            <a:off x="3575518" y="3806101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数据服务</a:t>
            </a:r>
          </a:p>
        </p:txBody>
      </p:sp>
      <p:sp>
        <p:nvSpPr>
          <p:cNvPr id="9" name="圆角矩形 10">
            <a:extLst>
              <a:ext uri="{FF2B5EF4-FFF2-40B4-BE49-F238E27FC236}">
                <a16:creationId xmlns:a16="http://schemas.microsoft.com/office/drawing/2014/main" xmlns="" id="{FF62942C-C207-4524-821C-1B79D82CA523}"/>
              </a:ext>
            </a:extLst>
          </p:cNvPr>
          <p:cNvSpPr/>
          <p:nvPr/>
        </p:nvSpPr>
        <p:spPr>
          <a:xfrm>
            <a:off x="4504212" y="3663225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支付服务</a:t>
            </a:r>
          </a:p>
        </p:txBody>
      </p:sp>
      <p:sp>
        <p:nvSpPr>
          <p:cNvPr id="10" name="圆角矩形 11">
            <a:extLst>
              <a:ext uri="{FF2B5EF4-FFF2-40B4-BE49-F238E27FC236}">
                <a16:creationId xmlns:a16="http://schemas.microsoft.com/office/drawing/2014/main" xmlns="" id="{62A569CE-D87E-4E2A-953C-4E88A47C8B03}"/>
              </a:ext>
            </a:extLst>
          </p:cNvPr>
          <p:cNvSpPr/>
          <p:nvPr/>
        </p:nvSpPr>
        <p:spPr>
          <a:xfrm>
            <a:off x="6004410" y="4163291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微服务</a:t>
            </a:r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2">
            <a:extLst>
              <a:ext uri="{FF2B5EF4-FFF2-40B4-BE49-F238E27FC236}">
                <a16:creationId xmlns:a16="http://schemas.microsoft.com/office/drawing/2014/main" xmlns="" id="{B3014A40-D50C-4083-A753-A3F12F3EFE20}"/>
              </a:ext>
            </a:extLst>
          </p:cNvPr>
          <p:cNvSpPr/>
          <p:nvPr/>
        </p:nvSpPr>
        <p:spPr>
          <a:xfrm>
            <a:off x="6218724" y="3020283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住院服务</a:t>
            </a:r>
          </a:p>
        </p:txBody>
      </p:sp>
      <p:sp>
        <p:nvSpPr>
          <p:cNvPr id="12" name="圆角矩形 13">
            <a:extLst>
              <a:ext uri="{FF2B5EF4-FFF2-40B4-BE49-F238E27FC236}">
                <a16:creationId xmlns:a16="http://schemas.microsoft.com/office/drawing/2014/main" xmlns="" id="{A18C28CD-2F21-4F92-BD1A-2D94A17E461B}"/>
              </a:ext>
            </a:extLst>
          </p:cNvPr>
          <p:cNvSpPr/>
          <p:nvPr/>
        </p:nvSpPr>
        <p:spPr>
          <a:xfrm>
            <a:off x="6647352" y="3948977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微服务</a:t>
            </a:r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4">
            <a:extLst>
              <a:ext uri="{FF2B5EF4-FFF2-40B4-BE49-F238E27FC236}">
                <a16:creationId xmlns:a16="http://schemas.microsoft.com/office/drawing/2014/main" xmlns="" id="{FFCF94D0-1B31-4A87-A8B4-AF8C31282B9F}"/>
              </a:ext>
            </a:extLst>
          </p:cNvPr>
          <p:cNvSpPr/>
          <p:nvPr/>
        </p:nvSpPr>
        <p:spPr>
          <a:xfrm>
            <a:off x="3861270" y="4734795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微服务</a:t>
            </a:r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5">
            <a:extLst>
              <a:ext uri="{FF2B5EF4-FFF2-40B4-BE49-F238E27FC236}">
                <a16:creationId xmlns:a16="http://schemas.microsoft.com/office/drawing/2014/main" xmlns="" id="{82DFE1F9-5AEE-40B4-BAEB-572D001A1E5A}"/>
              </a:ext>
            </a:extLst>
          </p:cNvPr>
          <p:cNvSpPr/>
          <p:nvPr/>
        </p:nvSpPr>
        <p:spPr>
          <a:xfrm>
            <a:off x="4504212" y="4449043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微服务</a:t>
            </a:r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6">
            <a:extLst>
              <a:ext uri="{FF2B5EF4-FFF2-40B4-BE49-F238E27FC236}">
                <a16:creationId xmlns:a16="http://schemas.microsoft.com/office/drawing/2014/main" xmlns="" id="{FB5F866D-7E62-4A46-B68B-A49FBB23FC67}"/>
              </a:ext>
            </a:extLst>
          </p:cNvPr>
          <p:cNvSpPr/>
          <p:nvPr/>
        </p:nvSpPr>
        <p:spPr>
          <a:xfrm>
            <a:off x="5075716" y="4806233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微服务</a:t>
            </a:r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7">
            <a:extLst>
              <a:ext uri="{FF2B5EF4-FFF2-40B4-BE49-F238E27FC236}">
                <a16:creationId xmlns:a16="http://schemas.microsoft.com/office/drawing/2014/main" xmlns="" id="{906CABEB-77C6-4EF3-BAA4-A2994F46597A}"/>
              </a:ext>
            </a:extLst>
          </p:cNvPr>
          <p:cNvSpPr/>
          <p:nvPr/>
        </p:nvSpPr>
        <p:spPr>
          <a:xfrm>
            <a:off x="5718658" y="4520481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微服务</a:t>
            </a:r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8">
            <a:extLst>
              <a:ext uri="{FF2B5EF4-FFF2-40B4-BE49-F238E27FC236}">
                <a16:creationId xmlns:a16="http://schemas.microsoft.com/office/drawing/2014/main" xmlns="" id="{31AC7438-7625-4762-91DB-A53E4131220E}"/>
              </a:ext>
            </a:extLst>
          </p:cNvPr>
          <p:cNvSpPr/>
          <p:nvPr/>
        </p:nvSpPr>
        <p:spPr>
          <a:xfrm>
            <a:off x="6504476" y="3448911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微服务</a:t>
            </a:r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9">
            <a:extLst>
              <a:ext uri="{FF2B5EF4-FFF2-40B4-BE49-F238E27FC236}">
                <a16:creationId xmlns:a16="http://schemas.microsoft.com/office/drawing/2014/main" xmlns="" id="{7AA042E8-05E1-4089-8283-890E39A4940F}"/>
              </a:ext>
            </a:extLst>
          </p:cNvPr>
          <p:cNvSpPr/>
          <p:nvPr/>
        </p:nvSpPr>
        <p:spPr>
          <a:xfrm>
            <a:off x="5575782" y="3591787"/>
            <a:ext cx="714380" cy="28575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云形 18">
            <a:extLst>
              <a:ext uri="{FF2B5EF4-FFF2-40B4-BE49-F238E27FC236}">
                <a16:creationId xmlns:a16="http://schemas.microsoft.com/office/drawing/2014/main" xmlns="" id="{AC85249A-A52B-4B00-B49D-99E9A36E1131}"/>
              </a:ext>
            </a:extLst>
          </p:cNvPr>
          <p:cNvSpPr/>
          <p:nvPr/>
        </p:nvSpPr>
        <p:spPr>
          <a:xfrm>
            <a:off x="7075980" y="1877275"/>
            <a:ext cx="1571636" cy="1500198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SSO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安全认证鉴权中心</a:t>
            </a:r>
          </a:p>
        </p:txBody>
      </p:sp>
      <p:sp>
        <p:nvSpPr>
          <p:cNvPr id="20" name="云形 19">
            <a:extLst>
              <a:ext uri="{FF2B5EF4-FFF2-40B4-BE49-F238E27FC236}">
                <a16:creationId xmlns:a16="http://schemas.microsoft.com/office/drawing/2014/main" xmlns="" id="{4AB71AF7-C017-4B8B-B8F0-79414E63DC99}"/>
              </a:ext>
            </a:extLst>
          </p:cNvPr>
          <p:cNvSpPr/>
          <p:nvPr/>
        </p:nvSpPr>
        <p:spPr>
          <a:xfrm>
            <a:off x="3289766" y="1591523"/>
            <a:ext cx="3643338" cy="1285884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基础数据平台</a:t>
            </a:r>
          </a:p>
        </p:txBody>
      </p:sp>
      <p:sp>
        <p:nvSpPr>
          <p:cNvPr id="21" name="圆角矩形 22">
            <a:extLst>
              <a:ext uri="{FF2B5EF4-FFF2-40B4-BE49-F238E27FC236}">
                <a16:creationId xmlns:a16="http://schemas.microsoft.com/office/drawing/2014/main" xmlns="" id="{5255B92F-DDD1-4358-B63D-50FBF2428B7C}"/>
              </a:ext>
            </a:extLst>
          </p:cNvPr>
          <p:cNvSpPr/>
          <p:nvPr/>
        </p:nvSpPr>
        <p:spPr>
          <a:xfrm>
            <a:off x="3718394" y="1805837"/>
            <a:ext cx="684000" cy="28575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字典服务</a:t>
            </a:r>
          </a:p>
        </p:txBody>
      </p:sp>
      <p:sp>
        <p:nvSpPr>
          <p:cNvPr id="22" name="圆角矩形 23">
            <a:extLst>
              <a:ext uri="{FF2B5EF4-FFF2-40B4-BE49-F238E27FC236}">
                <a16:creationId xmlns:a16="http://schemas.microsoft.com/office/drawing/2014/main" xmlns="" id="{499E8807-9312-461B-9CEE-69822A1BEAC3}"/>
              </a:ext>
            </a:extLst>
          </p:cNvPr>
          <p:cNvSpPr/>
          <p:nvPr/>
        </p:nvSpPr>
        <p:spPr>
          <a:xfrm>
            <a:off x="5718658" y="1734399"/>
            <a:ext cx="684000" cy="28575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机构服务</a:t>
            </a:r>
          </a:p>
        </p:txBody>
      </p:sp>
      <p:sp>
        <p:nvSpPr>
          <p:cNvPr id="23" name="圆角矩形 24">
            <a:extLst>
              <a:ext uri="{FF2B5EF4-FFF2-40B4-BE49-F238E27FC236}">
                <a16:creationId xmlns:a16="http://schemas.microsoft.com/office/drawing/2014/main" xmlns="" id="{F9D08500-5931-48DA-ADD0-EABE22AF0784}"/>
              </a:ext>
            </a:extLst>
          </p:cNvPr>
          <p:cNvSpPr/>
          <p:nvPr/>
        </p:nvSpPr>
        <p:spPr>
          <a:xfrm>
            <a:off x="6004410" y="2091589"/>
            <a:ext cx="684000" cy="28575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人员服务</a:t>
            </a:r>
          </a:p>
        </p:txBody>
      </p:sp>
      <p:sp>
        <p:nvSpPr>
          <p:cNvPr id="24" name="圆角矩形 25">
            <a:extLst>
              <a:ext uri="{FF2B5EF4-FFF2-40B4-BE49-F238E27FC236}">
                <a16:creationId xmlns:a16="http://schemas.microsoft.com/office/drawing/2014/main" xmlns="" id="{CDCF5CBD-CFE0-416A-9025-1CB401A06DCA}"/>
              </a:ext>
            </a:extLst>
          </p:cNvPr>
          <p:cNvSpPr/>
          <p:nvPr/>
        </p:nvSpPr>
        <p:spPr>
          <a:xfrm>
            <a:off x="3932708" y="2448779"/>
            <a:ext cx="684000" cy="28575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项目服务</a:t>
            </a:r>
          </a:p>
        </p:txBody>
      </p:sp>
      <p:sp>
        <p:nvSpPr>
          <p:cNvPr id="25" name="圆角矩形 26">
            <a:extLst>
              <a:ext uri="{FF2B5EF4-FFF2-40B4-BE49-F238E27FC236}">
                <a16:creationId xmlns:a16="http://schemas.microsoft.com/office/drawing/2014/main" xmlns="" id="{ADEEE35B-1369-4A1F-A4CF-5734F4FA3E9C}"/>
              </a:ext>
            </a:extLst>
          </p:cNvPr>
          <p:cNvSpPr/>
          <p:nvPr/>
        </p:nvSpPr>
        <p:spPr>
          <a:xfrm>
            <a:off x="4861402" y="2448779"/>
            <a:ext cx="684000" cy="28575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产品服务</a:t>
            </a:r>
          </a:p>
        </p:txBody>
      </p:sp>
      <p:sp>
        <p:nvSpPr>
          <p:cNvPr id="26" name="圆角矩形 27">
            <a:extLst>
              <a:ext uri="{FF2B5EF4-FFF2-40B4-BE49-F238E27FC236}">
                <a16:creationId xmlns:a16="http://schemas.microsoft.com/office/drawing/2014/main" xmlns="" id="{D23C5C62-2720-4228-A81D-1E6C3A518B2C}"/>
              </a:ext>
            </a:extLst>
          </p:cNvPr>
          <p:cNvSpPr/>
          <p:nvPr/>
        </p:nvSpPr>
        <p:spPr>
          <a:xfrm>
            <a:off x="4718526" y="1734399"/>
            <a:ext cx="684000" cy="28575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9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28">
            <a:extLst>
              <a:ext uri="{FF2B5EF4-FFF2-40B4-BE49-F238E27FC236}">
                <a16:creationId xmlns:a16="http://schemas.microsoft.com/office/drawing/2014/main" xmlns="" id="{33C6267E-B3ED-4563-8FE9-72415F6D6C4D}"/>
              </a:ext>
            </a:extLst>
          </p:cNvPr>
          <p:cNvSpPr/>
          <p:nvPr/>
        </p:nvSpPr>
        <p:spPr>
          <a:xfrm>
            <a:off x="7433170" y="4663357"/>
            <a:ext cx="1143008" cy="135732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、服务注册</a:t>
            </a:r>
            <a:endParaRPr lang="en-US" altLang="zh-CN" sz="9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、服务发现</a:t>
            </a:r>
            <a:endParaRPr lang="en-US" altLang="zh-CN" sz="9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、服务治理</a:t>
            </a:r>
            <a:endParaRPr lang="en-US" altLang="zh-CN" sz="9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、服务均衡</a:t>
            </a:r>
            <a:endParaRPr lang="en-US" altLang="zh-CN" sz="9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、服务路由</a:t>
            </a:r>
            <a:endParaRPr lang="en-US" altLang="zh-CN" sz="9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、服务熔断</a:t>
            </a:r>
            <a:endParaRPr lang="en-US" altLang="zh-CN" sz="9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、服务续约</a:t>
            </a:r>
            <a:endParaRPr lang="en-US" altLang="zh-CN" sz="9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、配置中心</a:t>
            </a:r>
            <a:endParaRPr lang="en-US" altLang="zh-CN" sz="9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900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zh-CN" altLang="en-US" sz="900" dirty="0">
                <a:latin typeface="微软雅黑" pitchFamily="34" charset="-122"/>
                <a:ea typeface="微软雅黑" pitchFamily="34" charset="-122"/>
              </a:rPr>
              <a:t>、监控中心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6BD3C267-274F-4438-91C4-642FCD64A504}"/>
              </a:ext>
            </a:extLst>
          </p:cNvPr>
          <p:cNvSpPr/>
          <p:nvPr/>
        </p:nvSpPr>
        <p:spPr>
          <a:xfrm>
            <a:off x="8872357" y="1877275"/>
            <a:ext cx="1132582" cy="17145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Private</a:t>
            </a:r>
          </a:p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API Gateway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30">
            <a:extLst>
              <a:ext uri="{FF2B5EF4-FFF2-40B4-BE49-F238E27FC236}">
                <a16:creationId xmlns:a16="http://schemas.microsoft.com/office/drawing/2014/main" xmlns="" id="{58949E20-D26B-4321-8F6A-B85822E39260}"/>
              </a:ext>
            </a:extLst>
          </p:cNvPr>
          <p:cNvSpPr/>
          <p:nvPr/>
        </p:nvSpPr>
        <p:spPr>
          <a:xfrm>
            <a:off x="10433566" y="1448647"/>
            <a:ext cx="1428760" cy="47149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业务展现</a:t>
            </a:r>
          </a:p>
        </p:txBody>
      </p:sp>
      <p:sp>
        <p:nvSpPr>
          <p:cNvPr id="30" name="圆角矩形 31">
            <a:extLst>
              <a:ext uri="{FF2B5EF4-FFF2-40B4-BE49-F238E27FC236}">
                <a16:creationId xmlns:a16="http://schemas.microsoft.com/office/drawing/2014/main" xmlns="" id="{FF312447-F061-46CA-A49F-614CA7253DEB}"/>
              </a:ext>
            </a:extLst>
          </p:cNvPr>
          <p:cNvSpPr/>
          <p:nvPr/>
        </p:nvSpPr>
        <p:spPr>
          <a:xfrm>
            <a:off x="10647880" y="2020151"/>
            <a:ext cx="1071570" cy="13573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端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BS/CS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圆角矩形 32">
            <a:extLst>
              <a:ext uri="{FF2B5EF4-FFF2-40B4-BE49-F238E27FC236}">
                <a16:creationId xmlns:a16="http://schemas.microsoft.com/office/drawing/2014/main" xmlns="" id="{F53F5200-A6A1-4687-B3CB-A0176FA024F9}"/>
              </a:ext>
            </a:extLst>
          </p:cNvPr>
          <p:cNvSpPr/>
          <p:nvPr/>
        </p:nvSpPr>
        <p:spPr>
          <a:xfrm>
            <a:off x="10647880" y="4377605"/>
            <a:ext cx="1071570" cy="135732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移动端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15EEE494-8315-491A-8DEE-3EBD52C55089}"/>
              </a:ext>
            </a:extLst>
          </p:cNvPr>
          <p:cNvSpPr/>
          <p:nvPr/>
        </p:nvSpPr>
        <p:spPr>
          <a:xfrm>
            <a:off x="8872357" y="3734663"/>
            <a:ext cx="1132582" cy="17145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Public</a:t>
            </a:r>
          </a:p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API Gateway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xmlns="" id="{27E23E1E-4646-4F27-A4AC-B37527ED1E1B}"/>
              </a:ext>
            </a:extLst>
          </p:cNvPr>
          <p:cNvCxnSpPr/>
          <p:nvPr/>
        </p:nvCxnSpPr>
        <p:spPr>
          <a:xfrm>
            <a:off x="8824613" y="6281752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xmlns="" id="{20ACCD5D-0323-4742-93E5-DED46EB20B20}"/>
              </a:ext>
            </a:extLst>
          </p:cNvPr>
          <p:cNvCxnSpPr/>
          <p:nvPr/>
        </p:nvCxnSpPr>
        <p:spPr>
          <a:xfrm>
            <a:off x="10300121" y="6281752"/>
            <a:ext cx="1071570" cy="1588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TextBox 37">
            <a:extLst>
              <a:ext uri="{FF2B5EF4-FFF2-40B4-BE49-F238E27FC236}">
                <a16:creationId xmlns:a16="http://schemas.microsoft.com/office/drawing/2014/main" xmlns="" id="{0DF7E12E-4C27-47FA-9EAF-482180563BF6}"/>
              </a:ext>
            </a:extLst>
          </p:cNvPr>
          <p:cNvSpPr txBox="1"/>
          <p:nvPr/>
        </p:nvSpPr>
        <p:spPr>
          <a:xfrm>
            <a:off x="8705863" y="635319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REST API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8">
            <a:extLst>
              <a:ext uri="{FF2B5EF4-FFF2-40B4-BE49-F238E27FC236}">
                <a16:creationId xmlns:a16="http://schemas.microsoft.com/office/drawing/2014/main" xmlns="" id="{2DA477BF-399E-4DB6-A8EB-05CAB9041B8C}"/>
              </a:ext>
            </a:extLst>
          </p:cNvPr>
          <p:cNvSpPr txBox="1"/>
          <p:nvPr/>
        </p:nvSpPr>
        <p:spPr>
          <a:xfrm>
            <a:off x="10145558" y="635319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RPC /AMQP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C8B5126E-4CE0-4F61-8D4D-F89D8628C6FD}"/>
              </a:ext>
            </a:extLst>
          </p:cNvPr>
          <p:cNvCxnSpPr>
            <a:stCxn id="30" idx="1"/>
            <a:endCxn id="28" idx="3"/>
          </p:cNvCxnSpPr>
          <p:nvPr/>
        </p:nvCxnSpPr>
        <p:spPr>
          <a:xfrm rot="10800000" flipV="1">
            <a:off x="10004940" y="2698811"/>
            <a:ext cx="642941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xmlns="" id="{794A189A-0175-43D7-887B-D267A5D061CC}"/>
              </a:ext>
            </a:extLst>
          </p:cNvPr>
          <p:cNvCxnSpPr>
            <a:stCxn id="31" idx="1"/>
            <a:endCxn id="28" idx="3"/>
          </p:cNvCxnSpPr>
          <p:nvPr/>
        </p:nvCxnSpPr>
        <p:spPr>
          <a:xfrm rot="10800000">
            <a:off x="10004940" y="2734532"/>
            <a:ext cx="642941" cy="23217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xmlns="" id="{51898971-1BE0-4123-B216-5865BFB886E1}"/>
              </a:ext>
            </a:extLst>
          </p:cNvPr>
          <p:cNvCxnSpPr>
            <a:stCxn id="30" idx="1"/>
            <a:endCxn id="32" idx="3"/>
          </p:cNvCxnSpPr>
          <p:nvPr/>
        </p:nvCxnSpPr>
        <p:spPr>
          <a:xfrm rot="10800000" flipV="1">
            <a:off x="10004940" y="2698811"/>
            <a:ext cx="642941" cy="18931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xmlns="" id="{626748EE-71B0-4979-8A46-4CDDC5C9CA2A}"/>
              </a:ext>
            </a:extLst>
          </p:cNvPr>
          <p:cNvCxnSpPr>
            <a:stCxn id="31" idx="1"/>
            <a:endCxn id="32" idx="3"/>
          </p:cNvCxnSpPr>
          <p:nvPr/>
        </p:nvCxnSpPr>
        <p:spPr>
          <a:xfrm rot="10800000">
            <a:off x="10004940" y="4591920"/>
            <a:ext cx="642941" cy="4643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xmlns="" id="{C792460E-5FAC-44E2-BED6-1F8A6204BEB0}"/>
              </a:ext>
            </a:extLst>
          </p:cNvPr>
          <p:cNvCxnSpPr>
            <a:stCxn id="16" idx="1"/>
            <a:endCxn id="14" idx="3"/>
          </p:cNvCxnSpPr>
          <p:nvPr/>
        </p:nvCxnSpPr>
        <p:spPr>
          <a:xfrm rot="10800000">
            <a:off x="5218592" y="4591919"/>
            <a:ext cx="500066" cy="714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xmlns="" id="{C6CFCE83-B06E-4D62-B266-446FFF699309}"/>
              </a:ext>
            </a:extLst>
          </p:cNvPr>
          <p:cNvCxnSpPr>
            <a:stCxn id="13" idx="0"/>
            <a:endCxn id="8" idx="2"/>
          </p:cNvCxnSpPr>
          <p:nvPr/>
        </p:nvCxnSpPr>
        <p:spPr>
          <a:xfrm rot="16200000" flipV="1">
            <a:off x="3754113" y="4270448"/>
            <a:ext cx="642942" cy="28575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xmlns="" id="{F1D01B2B-0E70-4B32-91DE-782804E3C7CA}"/>
              </a:ext>
            </a:extLst>
          </p:cNvPr>
          <p:cNvCxnSpPr>
            <a:stCxn id="32" idx="1"/>
            <a:endCxn id="12" idx="3"/>
          </p:cNvCxnSpPr>
          <p:nvPr/>
        </p:nvCxnSpPr>
        <p:spPr>
          <a:xfrm rot="10800000">
            <a:off x="7361733" y="4091853"/>
            <a:ext cx="1510625" cy="50006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xmlns="" id="{A44EA486-AA94-4346-8A90-2BABD7BA722C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6933104" y="2805969"/>
            <a:ext cx="2071702" cy="3571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xmlns="" id="{D526627F-5B3C-41BD-90CF-D9F26CF13A19}"/>
              </a:ext>
            </a:extLst>
          </p:cNvPr>
          <p:cNvCxnSpPr>
            <a:stCxn id="7" idx="0"/>
            <a:endCxn id="24" idx="3"/>
          </p:cNvCxnSpPr>
          <p:nvPr/>
        </p:nvCxnSpPr>
        <p:spPr>
          <a:xfrm rot="16200000" flipV="1">
            <a:off x="4846212" y="2362151"/>
            <a:ext cx="500066" cy="9590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xmlns="" id="{4FD950A7-BF4B-421A-BB77-854BAFE9314B}"/>
              </a:ext>
            </a:extLst>
          </p:cNvPr>
          <p:cNvCxnSpPr>
            <a:endCxn id="7" idx="3"/>
          </p:cNvCxnSpPr>
          <p:nvPr/>
        </p:nvCxnSpPr>
        <p:spPr>
          <a:xfrm rot="10800000">
            <a:off x="5932972" y="3234597"/>
            <a:ext cx="571504" cy="35719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xmlns="" id="{B81AF061-95F2-469C-982C-4A71D3314B5E}"/>
              </a:ext>
            </a:extLst>
          </p:cNvPr>
          <p:cNvCxnSpPr>
            <a:endCxn id="9" idx="3"/>
          </p:cNvCxnSpPr>
          <p:nvPr/>
        </p:nvCxnSpPr>
        <p:spPr>
          <a:xfrm rot="10800000">
            <a:off x="5218592" y="3806101"/>
            <a:ext cx="795342" cy="5095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圆角矩形 50">
            <a:extLst>
              <a:ext uri="{FF2B5EF4-FFF2-40B4-BE49-F238E27FC236}">
                <a16:creationId xmlns:a16="http://schemas.microsoft.com/office/drawing/2014/main" xmlns="" id="{76212B42-5A97-41BB-B1DE-689CE1B80048}"/>
              </a:ext>
            </a:extLst>
          </p:cNvPr>
          <p:cNvSpPr/>
          <p:nvPr/>
        </p:nvSpPr>
        <p:spPr>
          <a:xfrm>
            <a:off x="975265" y="1573593"/>
            <a:ext cx="1567543" cy="45363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eaVert" rtlCol="0" anchor="b" anchorCtr="0"/>
          <a:lstStyle/>
          <a:p>
            <a:pPr algn="ctr"/>
            <a:r>
              <a:rPr lang="zh-CN" altLang="en-US" dirty="0"/>
              <a:t>数据存储</a:t>
            </a:r>
          </a:p>
        </p:txBody>
      </p:sp>
      <p:sp>
        <p:nvSpPr>
          <p:cNvPr id="49" name="流程图: 磁盘 48">
            <a:extLst>
              <a:ext uri="{FF2B5EF4-FFF2-40B4-BE49-F238E27FC236}">
                <a16:creationId xmlns:a16="http://schemas.microsoft.com/office/drawing/2014/main" xmlns="" id="{2233A54D-1D63-47C5-B92C-1BA53DA3A70E}"/>
              </a:ext>
            </a:extLst>
          </p:cNvPr>
          <p:cNvSpPr/>
          <p:nvPr/>
        </p:nvSpPr>
        <p:spPr>
          <a:xfrm>
            <a:off x="1454237" y="1692355"/>
            <a:ext cx="625433" cy="61751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微软雅黑" pitchFamily="34" charset="-122"/>
                <a:ea typeface="微软雅黑" pitchFamily="34" charset="-122"/>
              </a:rPr>
              <a:t>RDBMS</a:t>
            </a:r>
          </a:p>
        </p:txBody>
      </p:sp>
      <p:sp>
        <p:nvSpPr>
          <p:cNvPr id="50" name="流程图: 磁盘 49">
            <a:extLst>
              <a:ext uri="{FF2B5EF4-FFF2-40B4-BE49-F238E27FC236}">
                <a16:creationId xmlns:a16="http://schemas.microsoft.com/office/drawing/2014/main" xmlns="" id="{1B0D54CD-F884-49B7-982F-94E9A62233FF}"/>
              </a:ext>
            </a:extLst>
          </p:cNvPr>
          <p:cNvSpPr/>
          <p:nvPr/>
        </p:nvSpPr>
        <p:spPr>
          <a:xfrm>
            <a:off x="1454237" y="2440006"/>
            <a:ext cx="625433" cy="61751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微软雅黑" pitchFamily="34" charset="-122"/>
                <a:ea typeface="微软雅黑" pitchFamily="34" charset="-122"/>
              </a:rPr>
              <a:t>RDBMS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流程图: 磁盘 50">
            <a:extLst>
              <a:ext uri="{FF2B5EF4-FFF2-40B4-BE49-F238E27FC236}">
                <a16:creationId xmlns:a16="http://schemas.microsoft.com/office/drawing/2014/main" xmlns="" id="{1CAAEECA-8370-433C-B3C7-A1C9A25CB9A8}"/>
              </a:ext>
            </a:extLst>
          </p:cNvPr>
          <p:cNvSpPr/>
          <p:nvPr/>
        </p:nvSpPr>
        <p:spPr>
          <a:xfrm>
            <a:off x="1454237" y="3187657"/>
            <a:ext cx="625433" cy="61751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微软雅黑" pitchFamily="34" charset="-122"/>
                <a:ea typeface="微软雅黑" pitchFamily="34" charset="-122"/>
              </a:rPr>
              <a:t>RDBMS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流程图: 磁盘 51">
            <a:extLst>
              <a:ext uri="{FF2B5EF4-FFF2-40B4-BE49-F238E27FC236}">
                <a16:creationId xmlns:a16="http://schemas.microsoft.com/office/drawing/2014/main" xmlns="" id="{C48370F0-808D-402D-B375-D6A2B41BA299}"/>
              </a:ext>
            </a:extLst>
          </p:cNvPr>
          <p:cNvSpPr/>
          <p:nvPr/>
        </p:nvSpPr>
        <p:spPr>
          <a:xfrm>
            <a:off x="1454237" y="3935308"/>
            <a:ext cx="625433" cy="61751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err="1">
                <a:latin typeface="微软雅黑" pitchFamily="34" charset="-122"/>
                <a:ea typeface="微软雅黑" pitchFamily="34" charset="-122"/>
              </a:rPr>
              <a:t>MongoDB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流程图: 磁盘 52">
            <a:extLst>
              <a:ext uri="{FF2B5EF4-FFF2-40B4-BE49-F238E27FC236}">
                <a16:creationId xmlns:a16="http://schemas.microsoft.com/office/drawing/2014/main" xmlns="" id="{16F4C7B2-F585-439F-97A8-934B428D5F00}"/>
              </a:ext>
            </a:extLst>
          </p:cNvPr>
          <p:cNvSpPr/>
          <p:nvPr/>
        </p:nvSpPr>
        <p:spPr>
          <a:xfrm>
            <a:off x="1454237" y="4682958"/>
            <a:ext cx="625433" cy="61751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 err="1">
                <a:latin typeface="微软雅黑" pitchFamily="34" charset="-122"/>
                <a:ea typeface="微软雅黑" pitchFamily="34" charset="-122"/>
              </a:rPr>
              <a:t>NoSQL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xmlns="" id="{D252FB92-6946-4F16-8E49-3AE309359053}"/>
              </a:ext>
            </a:extLst>
          </p:cNvPr>
          <p:cNvCxnSpPr>
            <a:stCxn id="5" idx="2"/>
            <a:endCxn id="50" idx="4"/>
          </p:cNvCxnSpPr>
          <p:nvPr/>
        </p:nvCxnSpPr>
        <p:spPr>
          <a:xfrm rot="10800000">
            <a:off x="2079671" y="2748765"/>
            <a:ext cx="1080737" cy="1343088"/>
          </a:xfrm>
          <a:prstGeom prst="straightConnector1">
            <a:avLst/>
          </a:prstGeom>
          <a:ln>
            <a:prstDash val="lgDashDot"/>
            <a:headEnd type="triangl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xmlns="" id="{1EC5421F-2950-4826-BD27-ED9CCD4A7C50}"/>
              </a:ext>
            </a:extLst>
          </p:cNvPr>
          <p:cNvCxnSpPr>
            <a:endCxn id="51" idx="4"/>
          </p:cNvCxnSpPr>
          <p:nvPr/>
        </p:nvCxnSpPr>
        <p:spPr>
          <a:xfrm rot="10800000">
            <a:off x="2079670" y="3496416"/>
            <a:ext cx="1021278" cy="570996"/>
          </a:xfrm>
          <a:prstGeom prst="straightConnector1">
            <a:avLst/>
          </a:prstGeom>
          <a:ln>
            <a:prstDash val="lgDashDot"/>
            <a:headEnd type="triangl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xmlns="" id="{5755125E-D404-48D7-B818-3370C68C903B}"/>
              </a:ext>
            </a:extLst>
          </p:cNvPr>
          <p:cNvCxnSpPr>
            <a:stCxn id="20" idx="2"/>
            <a:endCxn id="49" idx="4"/>
          </p:cNvCxnSpPr>
          <p:nvPr/>
        </p:nvCxnSpPr>
        <p:spPr>
          <a:xfrm rot="10800000">
            <a:off x="2079671" y="2001115"/>
            <a:ext cx="1221397" cy="233351"/>
          </a:xfrm>
          <a:prstGeom prst="straightConnector1">
            <a:avLst/>
          </a:prstGeom>
          <a:ln>
            <a:prstDash val="lgDashDot"/>
            <a:headEnd type="triangl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xmlns="" id="{42F5AFC6-83FC-434C-A763-00C50659DCB4}"/>
              </a:ext>
            </a:extLst>
          </p:cNvPr>
          <p:cNvCxnSpPr>
            <a:stCxn id="20" idx="2"/>
            <a:endCxn id="52" idx="4"/>
          </p:cNvCxnSpPr>
          <p:nvPr/>
        </p:nvCxnSpPr>
        <p:spPr>
          <a:xfrm rot="10800000" flipV="1">
            <a:off x="2079671" y="2234465"/>
            <a:ext cx="1221397" cy="2009602"/>
          </a:xfrm>
          <a:prstGeom prst="straightConnector1">
            <a:avLst/>
          </a:prstGeom>
          <a:ln>
            <a:prstDash val="lgDashDot"/>
            <a:headEnd type="triangl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xmlns="" id="{02033172-2DD4-4CC1-8E83-2224DAF09B6F}"/>
              </a:ext>
            </a:extLst>
          </p:cNvPr>
          <p:cNvCxnSpPr>
            <a:stCxn id="5" idx="2"/>
            <a:endCxn id="52" idx="4"/>
          </p:cNvCxnSpPr>
          <p:nvPr/>
        </p:nvCxnSpPr>
        <p:spPr>
          <a:xfrm rot="10800000" flipV="1">
            <a:off x="2079671" y="4091853"/>
            <a:ext cx="1080737" cy="152214"/>
          </a:xfrm>
          <a:prstGeom prst="straightConnector1">
            <a:avLst/>
          </a:prstGeom>
          <a:ln>
            <a:prstDash val="lgDashDot"/>
            <a:headEnd type="triangl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xmlns="" id="{795C8B9F-4550-4120-96F1-DE8AE7D65DE0}"/>
              </a:ext>
            </a:extLst>
          </p:cNvPr>
          <p:cNvCxnSpPr>
            <a:stCxn id="5" idx="2"/>
            <a:endCxn id="53" idx="4"/>
          </p:cNvCxnSpPr>
          <p:nvPr/>
        </p:nvCxnSpPr>
        <p:spPr>
          <a:xfrm rot="10800000" flipV="1">
            <a:off x="2079671" y="4091853"/>
            <a:ext cx="1080737" cy="899864"/>
          </a:xfrm>
          <a:prstGeom prst="straightConnector1">
            <a:avLst/>
          </a:prstGeom>
          <a:ln>
            <a:prstDash val="lgDashDot"/>
            <a:headEnd type="triangl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xmlns="" id="{FD811EF1-2C93-4786-86C6-D2C988414A0C}"/>
              </a:ext>
            </a:extLst>
          </p:cNvPr>
          <p:cNvCxnSpPr>
            <a:stCxn id="20" idx="2"/>
            <a:endCxn id="53" idx="4"/>
          </p:cNvCxnSpPr>
          <p:nvPr/>
        </p:nvCxnSpPr>
        <p:spPr>
          <a:xfrm rot="10800000" flipV="1">
            <a:off x="2079671" y="2234465"/>
            <a:ext cx="1221397" cy="2757252"/>
          </a:xfrm>
          <a:prstGeom prst="straightConnector1">
            <a:avLst/>
          </a:prstGeom>
          <a:ln>
            <a:prstDash val="lgDashDot"/>
            <a:headEnd type="triangle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流程图: 磁盘 60">
            <a:extLst>
              <a:ext uri="{FF2B5EF4-FFF2-40B4-BE49-F238E27FC236}">
                <a16:creationId xmlns:a16="http://schemas.microsoft.com/office/drawing/2014/main" xmlns="" id="{D464F659-2C45-4850-AF79-CEC5ADE1BAB6}"/>
              </a:ext>
            </a:extLst>
          </p:cNvPr>
          <p:cNvSpPr/>
          <p:nvPr/>
        </p:nvSpPr>
        <p:spPr>
          <a:xfrm>
            <a:off x="1476009" y="5393498"/>
            <a:ext cx="625433" cy="617517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36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技术路线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31304" y="824962"/>
            <a:ext cx="989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引用到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技术组件或技术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名称、引用的技术路线及可行性分析结论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5" name="图示 34">
            <a:extLst>
              <a:ext uri="{FF2B5EF4-FFF2-40B4-BE49-F238E27FC236}">
                <a16:creationId xmlns:a16="http://schemas.microsoft.com/office/drawing/2014/main" xmlns="" id="{5F371C4F-2C7C-49F7-82B3-FE6AB382C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038830"/>
              </p:ext>
            </p:extLst>
          </p:nvPr>
        </p:nvGraphicFramePr>
        <p:xfrm>
          <a:off x="1553715" y="1059236"/>
          <a:ext cx="9570720" cy="560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" name="矩形: 圆角 3">
            <a:extLst>
              <a:ext uri="{FF2B5EF4-FFF2-40B4-BE49-F238E27FC236}">
                <a16:creationId xmlns:a16="http://schemas.microsoft.com/office/drawing/2014/main" xmlns="" id="{06B3A685-3B7D-4D34-8084-B621035E72C4}"/>
              </a:ext>
            </a:extLst>
          </p:cNvPr>
          <p:cNvSpPr/>
          <p:nvPr/>
        </p:nvSpPr>
        <p:spPr>
          <a:xfrm>
            <a:off x="4692009" y="1967241"/>
            <a:ext cx="1943100" cy="3707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SpringCloud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微服务框架</a:t>
            </a:r>
          </a:p>
        </p:txBody>
      </p:sp>
      <p:sp>
        <p:nvSpPr>
          <p:cNvPr id="37" name="矩形: 圆角 4">
            <a:extLst>
              <a:ext uri="{FF2B5EF4-FFF2-40B4-BE49-F238E27FC236}">
                <a16:creationId xmlns:a16="http://schemas.microsoft.com/office/drawing/2014/main" xmlns="" id="{E3C587F2-CC47-4707-AD3D-D9C198C11932}"/>
              </a:ext>
            </a:extLst>
          </p:cNvPr>
          <p:cNvSpPr/>
          <p:nvPr/>
        </p:nvSpPr>
        <p:spPr>
          <a:xfrm>
            <a:off x="4742685" y="2610721"/>
            <a:ext cx="1719485" cy="3707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38" name="矩形: 圆角 5">
            <a:extLst>
              <a:ext uri="{FF2B5EF4-FFF2-40B4-BE49-F238E27FC236}">
                <a16:creationId xmlns:a16="http://schemas.microsoft.com/office/drawing/2014/main" xmlns="" id="{304572CD-17A6-4434-8D8A-42C1D77BF5B2}"/>
              </a:ext>
            </a:extLst>
          </p:cNvPr>
          <p:cNvSpPr/>
          <p:nvPr/>
        </p:nvSpPr>
        <p:spPr>
          <a:xfrm>
            <a:off x="3546345" y="3333962"/>
            <a:ext cx="2392680" cy="37073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mapper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39" name="矩形: 圆角 6">
            <a:extLst>
              <a:ext uri="{FF2B5EF4-FFF2-40B4-BE49-F238E27FC236}">
                <a16:creationId xmlns:a16="http://schemas.microsoft.com/office/drawing/2014/main" xmlns="" id="{5CCB095B-D1D8-4E6E-B26F-F968DBD683CC}"/>
              </a:ext>
            </a:extLst>
          </p:cNvPr>
          <p:cNvSpPr/>
          <p:nvPr/>
        </p:nvSpPr>
        <p:spPr>
          <a:xfrm>
            <a:off x="6216927" y="3333962"/>
            <a:ext cx="1844040" cy="37073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SSO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单点登陆认证技术</a:t>
            </a:r>
          </a:p>
        </p:txBody>
      </p:sp>
      <p:sp>
        <p:nvSpPr>
          <p:cNvPr id="40" name="矩形: 圆角 7">
            <a:extLst>
              <a:ext uri="{FF2B5EF4-FFF2-40B4-BE49-F238E27FC236}">
                <a16:creationId xmlns:a16="http://schemas.microsoft.com/office/drawing/2014/main" xmlns="" id="{59CAFA35-689B-48A9-AF4A-8759C54559F9}"/>
              </a:ext>
            </a:extLst>
          </p:cNvPr>
          <p:cNvSpPr/>
          <p:nvPr/>
        </p:nvSpPr>
        <p:spPr>
          <a:xfrm>
            <a:off x="4984292" y="3950161"/>
            <a:ext cx="1249680" cy="3707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Apache CXF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8">
            <a:extLst>
              <a:ext uri="{FF2B5EF4-FFF2-40B4-BE49-F238E27FC236}">
                <a16:creationId xmlns:a16="http://schemas.microsoft.com/office/drawing/2014/main" xmlns="" id="{3E427665-F54F-435C-8E3D-A98C58EF9487}"/>
              </a:ext>
            </a:extLst>
          </p:cNvPr>
          <p:cNvSpPr/>
          <p:nvPr/>
        </p:nvSpPr>
        <p:spPr>
          <a:xfrm>
            <a:off x="3656835" y="3950161"/>
            <a:ext cx="800100" cy="3707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Zipkin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9">
            <a:extLst>
              <a:ext uri="{FF2B5EF4-FFF2-40B4-BE49-F238E27FC236}">
                <a16:creationId xmlns:a16="http://schemas.microsoft.com/office/drawing/2014/main" xmlns="" id="{8BC44FDB-A7A3-4D54-B509-C2E95E16F45A}"/>
              </a:ext>
            </a:extLst>
          </p:cNvPr>
          <p:cNvSpPr/>
          <p:nvPr/>
        </p:nvSpPr>
        <p:spPr>
          <a:xfrm>
            <a:off x="3808089" y="4744034"/>
            <a:ext cx="883920" cy="3707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Eureka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14">
            <a:extLst>
              <a:ext uri="{FF2B5EF4-FFF2-40B4-BE49-F238E27FC236}">
                <a16:creationId xmlns:a16="http://schemas.microsoft.com/office/drawing/2014/main" xmlns="" id="{C9ED293E-CF90-47AD-813B-89AD6601919F}"/>
              </a:ext>
            </a:extLst>
          </p:cNvPr>
          <p:cNvSpPr/>
          <p:nvPr/>
        </p:nvSpPr>
        <p:spPr>
          <a:xfrm>
            <a:off x="5151272" y="4790522"/>
            <a:ext cx="1249680" cy="3707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熔断</a:t>
            </a:r>
          </a:p>
        </p:txBody>
      </p:sp>
      <p:sp>
        <p:nvSpPr>
          <p:cNvPr id="44" name="矩形: 圆角 15">
            <a:extLst>
              <a:ext uri="{FF2B5EF4-FFF2-40B4-BE49-F238E27FC236}">
                <a16:creationId xmlns:a16="http://schemas.microsoft.com/office/drawing/2014/main" xmlns="" id="{ED833DAA-26F7-4678-B19F-C63819B26A8A}"/>
              </a:ext>
            </a:extLst>
          </p:cNvPr>
          <p:cNvSpPr/>
          <p:nvPr/>
        </p:nvSpPr>
        <p:spPr>
          <a:xfrm>
            <a:off x="6853855" y="3978826"/>
            <a:ext cx="800100" cy="3707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Feign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16">
            <a:extLst>
              <a:ext uri="{FF2B5EF4-FFF2-40B4-BE49-F238E27FC236}">
                <a16:creationId xmlns:a16="http://schemas.microsoft.com/office/drawing/2014/main" xmlns="" id="{DE17E2AF-A1AA-461B-8B5A-9732E1EB8F17}"/>
              </a:ext>
            </a:extLst>
          </p:cNvPr>
          <p:cNvSpPr/>
          <p:nvPr/>
        </p:nvSpPr>
        <p:spPr>
          <a:xfrm>
            <a:off x="6946383" y="4797381"/>
            <a:ext cx="800100" cy="3707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Log4*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: 圆角 17">
            <a:extLst>
              <a:ext uri="{FF2B5EF4-FFF2-40B4-BE49-F238E27FC236}">
                <a16:creationId xmlns:a16="http://schemas.microsoft.com/office/drawing/2014/main" xmlns="" id="{D8B5665A-CE0C-47E7-9FCF-D2DB3E338A91}"/>
              </a:ext>
            </a:extLst>
          </p:cNvPr>
          <p:cNvSpPr/>
          <p:nvPr/>
        </p:nvSpPr>
        <p:spPr>
          <a:xfrm>
            <a:off x="2856735" y="1947630"/>
            <a:ext cx="800100" cy="370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圆角 18">
            <a:extLst>
              <a:ext uri="{FF2B5EF4-FFF2-40B4-BE49-F238E27FC236}">
                <a16:creationId xmlns:a16="http://schemas.microsoft.com/office/drawing/2014/main" xmlns="" id="{4764F099-3E74-49F0-9FE3-A7FE126C1F7C}"/>
              </a:ext>
            </a:extLst>
          </p:cNvPr>
          <p:cNvSpPr/>
          <p:nvPr/>
        </p:nvSpPr>
        <p:spPr>
          <a:xfrm>
            <a:off x="2016329" y="2517252"/>
            <a:ext cx="1217537" cy="370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Solr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搜索引擎</a:t>
            </a:r>
          </a:p>
        </p:txBody>
      </p:sp>
      <p:sp>
        <p:nvSpPr>
          <p:cNvPr id="48" name="矩形: 圆角 19">
            <a:extLst>
              <a:ext uri="{FF2B5EF4-FFF2-40B4-BE49-F238E27FC236}">
                <a16:creationId xmlns:a16="http://schemas.microsoft.com/office/drawing/2014/main" xmlns="" id="{AC5FD060-25B0-4367-99A0-D049914AAA5D}"/>
              </a:ext>
            </a:extLst>
          </p:cNvPr>
          <p:cNvSpPr/>
          <p:nvPr/>
        </p:nvSpPr>
        <p:spPr>
          <a:xfrm>
            <a:off x="1441936" y="4164193"/>
            <a:ext cx="1016439" cy="3707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Vxe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20">
            <a:extLst>
              <a:ext uri="{FF2B5EF4-FFF2-40B4-BE49-F238E27FC236}">
                <a16:creationId xmlns:a16="http://schemas.microsoft.com/office/drawing/2014/main" xmlns="" id="{A0514E51-C92B-414F-AB2B-9908DF89B7B1}"/>
              </a:ext>
            </a:extLst>
          </p:cNvPr>
          <p:cNvSpPr/>
          <p:nvPr/>
        </p:nvSpPr>
        <p:spPr>
          <a:xfrm>
            <a:off x="1733732" y="4858433"/>
            <a:ext cx="1345645" cy="3707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JQuery+Layui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: 圆角 21">
            <a:extLst>
              <a:ext uri="{FF2B5EF4-FFF2-40B4-BE49-F238E27FC236}">
                <a16:creationId xmlns:a16="http://schemas.microsoft.com/office/drawing/2014/main" xmlns="" id="{80FA26B6-4633-47D8-B34F-9D6BAA7CEF59}"/>
              </a:ext>
            </a:extLst>
          </p:cNvPr>
          <p:cNvSpPr/>
          <p:nvPr/>
        </p:nvSpPr>
        <p:spPr>
          <a:xfrm>
            <a:off x="2625098" y="5474632"/>
            <a:ext cx="1031737" cy="3707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Pageoffice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: 圆角 22">
            <a:extLst>
              <a:ext uri="{FF2B5EF4-FFF2-40B4-BE49-F238E27FC236}">
                <a16:creationId xmlns:a16="http://schemas.microsoft.com/office/drawing/2014/main" xmlns="" id="{CA891434-FC5D-42C8-B464-D995C3299D59}"/>
              </a:ext>
            </a:extLst>
          </p:cNvPr>
          <p:cNvSpPr/>
          <p:nvPr/>
        </p:nvSpPr>
        <p:spPr>
          <a:xfrm>
            <a:off x="3808089" y="5968737"/>
            <a:ext cx="1006986" cy="3707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Javax.mail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23">
            <a:extLst>
              <a:ext uri="{FF2B5EF4-FFF2-40B4-BE49-F238E27FC236}">
                <a16:creationId xmlns:a16="http://schemas.microsoft.com/office/drawing/2014/main" xmlns="" id="{BC01A57F-07B7-45BA-983B-8C8104D9790B}"/>
              </a:ext>
            </a:extLst>
          </p:cNvPr>
          <p:cNvSpPr/>
          <p:nvPr/>
        </p:nvSpPr>
        <p:spPr>
          <a:xfrm>
            <a:off x="8187010" y="1899503"/>
            <a:ext cx="1443187" cy="3707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mapper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</a:p>
        </p:txBody>
      </p:sp>
      <p:sp>
        <p:nvSpPr>
          <p:cNvPr id="53" name="矩形: 圆角 24">
            <a:extLst>
              <a:ext uri="{FF2B5EF4-FFF2-40B4-BE49-F238E27FC236}">
                <a16:creationId xmlns:a16="http://schemas.microsoft.com/office/drawing/2014/main" xmlns="" id="{CBC99CD7-074E-42CF-AB4A-0B748CCCA9E1}"/>
              </a:ext>
            </a:extLst>
          </p:cNvPr>
          <p:cNvSpPr/>
          <p:nvPr/>
        </p:nvSpPr>
        <p:spPr>
          <a:xfrm>
            <a:off x="8824771" y="2564602"/>
            <a:ext cx="1217537" cy="37073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</a:p>
        </p:txBody>
      </p:sp>
      <p:sp>
        <p:nvSpPr>
          <p:cNvPr id="54" name="矩形: 圆角 25">
            <a:extLst>
              <a:ext uri="{FF2B5EF4-FFF2-40B4-BE49-F238E27FC236}">
                <a16:creationId xmlns:a16="http://schemas.microsoft.com/office/drawing/2014/main" xmlns="" id="{C02786AA-A29A-48FA-A5B1-774363CD7D23}"/>
              </a:ext>
            </a:extLst>
          </p:cNvPr>
          <p:cNvSpPr/>
          <p:nvPr/>
        </p:nvSpPr>
        <p:spPr>
          <a:xfrm>
            <a:off x="8391031" y="4822445"/>
            <a:ext cx="1443187" cy="8134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lasticsearch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ogstash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ibana 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思想气泡: 云 26">
            <a:extLst>
              <a:ext uri="{FF2B5EF4-FFF2-40B4-BE49-F238E27FC236}">
                <a16:creationId xmlns:a16="http://schemas.microsoft.com/office/drawing/2014/main" xmlns="" id="{5646B36C-91DD-4B5A-9E0E-B41352031ED9}"/>
              </a:ext>
            </a:extLst>
          </p:cNvPr>
          <p:cNvSpPr/>
          <p:nvPr/>
        </p:nvSpPr>
        <p:spPr>
          <a:xfrm>
            <a:off x="343759" y="1237534"/>
            <a:ext cx="1629420" cy="893773"/>
          </a:xfrm>
          <a:prstGeom prst="cloudCallout">
            <a:avLst>
              <a:gd name="adj1" fmla="val 87748"/>
              <a:gd name="adj2" fmla="val 710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集成平台</a:t>
            </a:r>
          </a:p>
        </p:txBody>
      </p:sp>
      <p:sp>
        <p:nvSpPr>
          <p:cNvPr id="56" name="思想气泡: 云 27">
            <a:extLst>
              <a:ext uri="{FF2B5EF4-FFF2-40B4-BE49-F238E27FC236}">
                <a16:creationId xmlns:a16="http://schemas.microsoft.com/office/drawing/2014/main" xmlns="" id="{ACA81CCD-E1F1-415D-8549-3F0C29D1A02D}"/>
              </a:ext>
            </a:extLst>
          </p:cNvPr>
          <p:cNvSpPr/>
          <p:nvPr/>
        </p:nvSpPr>
        <p:spPr>
          <a:xfrm>
            <a:off x="343759" y="5892584"/>
            <a:ext cx="1856302" cy="893773"/>
          </a:xfrm>
          <a:prstGeom prst="cloudCallout">
            <a:avLst>
              <a:gd name="adj1" fmla="val 67776"/>
              <a:gd name="adj2" fmla="val -1004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内控、</a:t>
            </a:r>
            <a:endParaRPr lang="en-US" altLang="zh-CN" sz="1600" dirty="0"/>
          </a:p>
          <a:p>
            <a:pPr algn="ctr"/>
            <a:r>
              <a:rPr lang="en-US" altLang="zh-CN" sz="1600" dirty="0"/>
              <a:t>OA</a:t>
            </a:r>
            <a:r>
              <a:rPr lang="zh-CN" altLang="en-US" sz="1600" dirty="0"/>
              <a:t>、人事</a:t>
            </a:r>
          </a:p>
        </p:txBody>
      </p:sp>
      <p:sp>
        <p:nvSpPr>
          <p:cNvPr id="57" name="思想气泡: 云 28">
            <a:extLst>
              <a:ext uri="{FF2B5EF4-FFF2-40B4-BE49-F238E27FC236}">
                <a16:creationId xmlns:a16="http://schemas.microsoft.com/office/drawing/2014/main" xmlns="" id="{3FDA2B80-4966-4E36-AFB4-24EBE8DFE97A}"/>
              </a:ext>
            </a:extLst>
          </p:cNvPr>
          <p:cNvSpPr/>
          <p:nvPr/>
        </p:nvSpPr>
        <p:spPr>
          <a:xfrm>
            <a:off x="10309725" y="1237534"/>
            <a:ext cx="1629420" cy="893773"/>
          </a:xfrm>
          <a:prstGeom prst="cloudCallout">
            <a:avLst>
              <a:gd name="adj1" fmla="val -89467"/>
              <a:gd name="adj2" fmla="val 7953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技术平台</a:t>
            </a:r>
          </a:p>
        </p:txBody>
      </p:sp>
      <p:sp>
        <p:nvSpPr>
          <p:cNvPr id="58" name="思想气泡: 云 29">
            <a:extLst>
              <a:ext uri="{FF2B5EF4-FFF2-40B4-BE49-F238E27FC236}">
                <a16:creationId xmlns:a16="http://schemas.microsoft.com/office/drawing/2014/main" xmlns="" id="{98043839-F84D-4856-94B3-10FF22FB9051}"/>
              </a:ext>
            </a:extLst>
          </p:cNvPr>
          <p:cNvSpPr/>
          <p:nvPr/>
        </p:nvSpPr>
        <p:spPr>
          <a:xfrm>
            <a:off x="10309725" y="5707217"/>
            <a:ext cx="1629420" cy="893773"/>
          </a:xfrm>
          <a:prstGeom prst="cloudCallout">
            <a:avLst>
              <a:gd name="adj1" fmla="val -94109"/>
              <a:gd name="adj2" fmla="val -5662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APM</a:t>
            </a:r>
            <a:r>
              <a:rPr lang="zh-CN" altLang="en-US" sz="1600" dirty="0"/>
              <a:t>运维平台</a:t>
            </a:r>
          </a:p>
        </p:txBody>
      </p:sp>
      <p:sp>
        <p:nvSpPr>
          <p:cNvPr id="59" name="矩形: 圆角 10">
            <a:extLst>
              <a:ext uri="{FF2B5EF4-FFF2-40B4-BE49-F238E27FC236}">
                <a16:creationId xmlns:a16="http://schemas.microsoft.com/office/drawing/2014/main" xmlns="" id="{27A02106-3F1F-4B56-8F6C-681889CCDABA}"/>
              </a:ext>
            </a:extLst>
          </p:cNvPr>
          <p:cNvSpPr/>
          <p:nvPr/>
        </p:nvSpPr>
        <p:spPr>
          <a:xfrm>
            <a:off x="9460523" y="3484893"/>
            <a:ext cx="849202" cy="30500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Golang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思想气泡: 云 11">
            <a:extLst>
              <a:ext uri="{FF2B5EF4-FFF2-40B4-BE49-F238E27FC236}">
                <a16:creationId xmlns:a16="http://schemas.microsoft.com/office/drawing/2014/main" xmlns="" id="{C7888F4C-4C4F-47A6-9DFD-9B11D77FF497}"/>
              </a:ext>
            </a:extLst>
          </p:cNvPr>
          <p:cNvSpPr/>
          <p:nvPr/>
        </p:nvSpPr>
        <p:spPr>
          <a:xfrm>
            <a:off x="10919182" y="3293785"/>
            <a:ext cx="1283642" cy="893773"/>
          </a:xfrm>
          <a:prstGeom prst="cloudCallout">
            <a:avLst>
              <a:gd name="adj1" fmla="val -97374"/>
              <a:gd name="adj2" fmla="val 64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HIS5.0</a:t>
            </a:r>
            <a:r>
              <a:rPr lang="zh-CN" altLang="en-US" sz="1600" dirty="0"/>
              <a:t>应用框架</a:t>
            </a:r>
          </a:p>
        </p:txBody>
      </p:sp>
      <p:sp>
        <p:nvSpPr>
          <p:cNvPr id="61" name="矩形: 圆角 12">
            <a:extLst>
              <a:ext uri="{FF2B5EF4-FFF2-40B4-BE49-F238E27FC236}">
                <a16:creationId xmlns:a16="http://schemas.microsoft.com/office/drawing/2014/main" xmlns="" id="{8FC40E70-7826-4C3F-8E3B-C016E18353D2}"/>
              </a:ext>
            </a:extLst>
          </p:cNvPr>
          <p:cNvSpPr/>
          <p:nvPr/>
        </p:nvSpPr>
        <p:spPr>
          <a:xfrm>
            <a:off x="8908603" y="3850340"/>
            <a:ext cx="1007450" cy="37073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Chromium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: 圆角 13">
            <a:extLst>
              <a:ext uri="{FF2B5EF4-FFF2-40B4-BE49-F238E27FC236}">
                <a16:creationId xmlns:a16="http://schemas.microsoft.com/office/drawing/2014/main" xmlns="" id="{D497F93C-0596-4444-A5CD-6A409195CF77}"/>
              </a:ext>
            </a:extLst>
          </p:cNvPr>
          <p:cNvSpPr/>
          <p:nvPr/>
        </p:nvSpPr>
        <p:spPr>
          <a:xfrm>
            <a:off x="9630197" y="4291052"/>
            <a:ext cx="1008088" cy="43564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DotNetBar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35">
            <a:extLst>
              <a:ext uri="{FF2B5EF4-FFF2-40B4-BE49-F238E27FC236}">
                <a16:creationId xmlns:a16="http://schemas.microsoft.com/office/drawing/2014/main" xmlns="" id="{E52A4DA9-36E2-4F59-916A-2B7E743DFE19}"/>
              </a:ext>
            </a:extLst>
          </p:cNvPr>
          <p:cNvSpPr/>
          <p:nvPr/>
        </p:nvSpPr>
        <p:spPr>
          <a:xfrm>
            <a:off x="6955635" y="2575852"/>
            <a:ext cx="800100" cy="37073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33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56258" y="2320174"/>
            <a:ext cx="3106442" cy="970337"/>
          </a:xfrm>
        </p:spPr>
        <p:txBody>
          <a:bodyPr/>
          <a:lstStyle/>
          <a:p>
            <a:r>
              <a:rPr lang="en-US" altLang="zh-CN"/>
              <a:t>PART  </a:t>
            </a:r>
            <a:r>
              <a:rPr lang="en-US" altLang="zh-CN" smtClean="0"/>
              <a:t>05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74" y="2426434"/>
            <a:ext cx="761608" cy="757819"/>
          </a:xfrm>
          <a:prstGeom prst="rect">
            <a:avLst/>
          </a:prstGeom>
        </p:spPr>
      </p:pic>
      <p:sp>
        <p:nvSpPr>
          <p:cNvPr id="7" name="圆角矩形 36"/>
          <p:cNvSpPr/>
          <p:nvPr/>
        </p:nvSpPr>
        <p:spPr>
          <a:xfrm>
            <a:off x="3256258" y="4213665"/>
            <a:ext cx="4545014" cy="377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256258" y="3521764"/>
            <a:ext cx="6555007" cy="658906"/>
          </a:xfrm>
        </p:spPr>
        <p:txBody>
          <a:bodyPr anchor="ctr">
            <a:normAutofit/>
          </a:bodyPr>
          <a:lstStyle/>
          <a:p>
            <a:r>
              <a:rPr lang="zh-CN" altLang="en-US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准备和行动计划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89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产品整体预算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31304" y="1427636"/>
            <a:ext cx="989937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明确产品研发所需要的各项资源、奖金分配方案等进行整体预算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89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资源配置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70" y="1199874"/>
            <a:ext cx="107315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里程碑详细计划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1304" y="1427636"/>
            <a:ext cx="98993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明确产品研发里程碑计划，每个阶段的关键任务分解、责任人、计划开始结束时间、产出物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482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视觉设计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2" y="2005445"/>
            <a:ext cx="10885909" cy="47862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304" y="939259"/>
            <a:ext cx="989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明确产品要达到的效果，有原型可以进行原型展示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22066" y="1014067"/>
            <a:ext cx="4757872" cy="1128713"/>
          </a:xfrm>
          <a:effectLst>
            <a:outerShdw blurRad="63500" dist="38100" dir="2700000" algn="tl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r>
              <a:rPr lang="zh-CN" altLang="en-US" b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汇报提纲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80455" y="1311783"/>
            <a:ext cx="1641611" cy="830997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7" name="圆角矩形 40"/>
          <p:cNvSpPr/>
          <p:nvPr/>
        </p:nvSpPr>
        <p:spPr>
          <a:xfrm>
            <a:off x="3174454" y="2094807"/>
            <a:ext cx="4705484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文本框 17"/>
          <p:cNvSpPr txBox="1"/>
          <p:nvPr/>
        </p:nvSpPr>
        <p:spPr>
          <a:xfrm>
            <a:off x="3151027" y="2535249"/>
            <a:ext cx="65122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b="1" dirty="0" smtClean="0">
                <a:solidFill>
                  <a:srgbClr val="0285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rgbClr val="0285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18"/>
          <p:cNvSpPr txBox="1"/>
          <p:nvPr/>
        </p:nvSpPr>
        <p:spPr>
          <a:xfrm>
            <a:off x="3151027" y="4152357"/>
            <a:ext cx="65122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b="1" dirty="0" smtClean="0">
                <a:solidFill>
                  <a:srgbClr val="0285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rgbClr val="0285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1"/>
          <p:cNvSpPr txBox="1"/>
          <p:nvPr/>
        </p:nvSpPr>
        <p:spPr>
          <a:xfrm>
            <a:off x="3839744" y="2474346"/>
            <a:ext cx="428678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总体规划</a:t>
            </a:r>
            <a:endParaRPr lang="zh-CN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22"/>
          <p:cNvSpPr txBox="1"/>
          <p:nvPr/>
        </p:nvSpPr>
        <p:spPr>
          <a:xfrm>
            <a:off x="3839744" y="4101926"/>
            <a:ext cx="3578976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产品规划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6"/>
          <p:cNvSpPr/>
          <p:nvPr/>
        </p:nvSpPr>
        <p:spPr>
          <a:xfrm>
            <a:off x="3159028" y="3014940"/>
            <a:ext cx="4545014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7" name="圆角矩形 37"/>
          <p:cNvSpPr/>
          <p:nvPr/>
        </p:nvSpPr>
        <p:spPr>
          <a:xfrm>
            <a:off x="3159028" y="4631282"/>
            <a:ext cx="4545014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7"/>
          <p:cNvSpPr txBox="1"/>
          <p:nvPr/>
        </p:nvSpPr>
        <p:spPr>
          <a:xfrm>
            <a:off x="3151027" y="4949382"/>
            <a:ext cx="65122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b="1" dirty="0" smtClean="0">
                <a:solidFill>
                  <a:srgbClr val="0285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rgbClr val="0285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21"/>
          <p:cNvSpPr txBox="1"/>
          <p:nvPr/>
        </p:nvSpPr>
        <p:spPr>
          <a:xfrm>
            <a:off x="3839744" y="4913001"/>
            <a:ext cx="388681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技术规划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36"/>
          <p:cNvSpPr/>
          <p:nvPr/>
        </p:nvSpPr>
        <p:spPr>
          <a:xfrm>
            <a:off x="3159028" y="5429073"/>
            <a:ext cx="4545014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文本框 18"/>
          <p:cNvSpPr txBox="1"/>
          <p:nvPr/>
        </p:nvSpPr>
        <p:spPr>
          <a:xfrm>
            <a:off x="3151027" y="3319997"/>
            <a:ext cx="651220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b="1" dirty="0">
                <a:solidFill>
                  <a:srgbClr val="0285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rgbClr val="0285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37"/>
          <p:cNvSpPr/>
          <p:nvPr/>
        </p:nvSpPr>
        <p:spPr>
          <a:xfrm>
            <a:off x="3159028" y="3798922"/>
            <a:ext cx="4545014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839744" y="3265496"/>
            <a:ext cx="3578976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7"/>
          <p:cNvSpPr txBox="1"/>
          <p:nvPr/>
        </p:nvSpPr>
        <p:spPr>
          <a:xfrm>
            <a:off x="3151027" y="5817390"/>
            <a:ext cx="651220" cy="56070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rgbClr val="01B3C5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altLang="zh-CN" sz="3200" b="1" smtClean="0">
                <a:solidFill>
                  <a:srgbClr val="0285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rgbClr val="0285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1"/>
          <p:cNvSpPr txBox="1"/>
          <p:nvPr/>
        </p:nvSpPr>
        <p:spPr>
          <a:xfrm>
            <a:off x="3839744" y="5754505"/>
            <a:ext cx="3886813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准备和行动计划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36"/>
          <p:cNvSpPr/>
          <p:nvPr/>
        </p:nvSpPr>
        <p:spPr>
          <a:xfrm>
            <a:off x="3159028" y="6297081"/>
            <a:ext cx="4545014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" presetClass="entr" presetSubtype="4" accel="6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7" grpId="0" animBg="1"/>
      <p:bldP spid="28" grpId="0"/>
      <p:bldP spid="29" grpId="0"/>
      <p:bldP spid="32" grpId="0"/>
      <p:bldP spid="33" grpId="0"/>
      <p:bldP spid="36" grpId="0" animBg="1"/>
      <p:bldP spid="37" grpId="0" animBg="1"/>
      <p:bldP spid="15" grpId="0"/>
      <p:bldP spid="16" grpId="0"/>
      <p:bldP spid="17" grpId="0" bldLvl="0" animBg="1"/>
      <p:bldP spid="18" grpId="0"/>
      <p:bldP spid="20" grpId="0" animBg="1"/>
      <p:bldP spid="23" grpId="0"/>
      <p:bldP spid="19" grpId="0"/>
      <p:bldP spid="21" grpId="0"/>
      <p:bldP spid="2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验收标准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1304" y="939259"/>
            <a:ext cx="989937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明确产品内部验收标准，如：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56" y="1645661"/>
            <a:ext cx="88487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0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/>
          <p:cNvSpPr/>
          <p:nvPr/>
        </p:nvSpPr>
        <p:spPr>
          <a:xfrm>
            <a:off x="2438400" y="2260599"/>
            <a:ext cx="9753600" cy="2004219"/>
          </a:xfrm>
          <a:prstGeom prst="round2DiagRect">
            <a:avLst/>
          </a:prstGeom>
          <a:solidFill>
            <a:srgbClr val="1C9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457700" y="2655094"/>
            <a:ext cx="6096000" cy="10064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pc="300" dirty="0"/>
              <a:t>谢谢聆听！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56258" y="2320174"/>
            <a:ext cx="3106442" cy="970337"/>
          </a:xfrm>
        </p:spPr>
        <p:txBody>
          <a:bodyPr/>
          <a:lstStyle/>
          <a:p>
            <a:r>
              <a:rPr lang="en-US" altLang="zh-CN" dirty="0"/>
              <a:t>PART  </a:t>
            </a:r>
            <a:r>
              <a:rPr lang="en-US" altLang="zh-CN" dirty="0" smtClean="0"/>
              <a:t>01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74" y="2426434"/>
            <a:ext cx="761608" cy="757819"/>
          </a:xfrm>
          <a:prstGeom prst="rect">
            <a:avLst/>
          </a:prstGeom>
        </p:spPr>
      </p:pic>
      <p:sp>
        <p:nvSpPr>
          <p:cNvPr id="7" name="圆角矩形 36"/>
          <p:cNvSpPr/>
          <p:nvPr/>
        </p:nvSpPr>
        <p:spPr>
          <a:xfrm>
            <a:off x="3256258" y="4213665"/>
            <a:ext cx="4545014" cy="377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256258" y="3521764"/>
            <a:ext cx="6555007" cy="658906"/>
          </a:xfrm>
        </p:spPr>
        <p:txBody>
          <a:bodyPr anchor="ctr">
            <a:normAutofit/>
          </a:bodyPr>
          <a:lstStyle/>
          <a:p>
            <a:r>
              <a:rPr lang="zh-CN" altLang="en-US" sz="36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总体规划</a:t>
            </a:r>
            <a:endParaRPr lang="zh-CN" altLang="en-US" sz="3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产品规划总览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964"/>
            <a:ext cx="11076709" cy="540528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1304" y="856131"/>
            <a:ext cx="989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产品规划总览，尽量以思维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脑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图的形式展示，配合汇报讲解。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318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56258" y="2320174"/>
            <a:ext cx="3106442" cy="970337"/>
          </a:xfrm>
        </p:spPr>
        <p:txBody>
          <a:bodyPr>
            <a:normAutofit/>
          </a:bodyPr>
          <a:lstStyle/>
          <a:p>
            <a:r>
              <a:rPr lang="en-US" altLang="zh-CN"/>
              <a:t>PART  </a:t>
            </a:r>
            <a:r>
              <a:rPr lang="en-US" altLang="zh-CN" smtClean="0"/>
              <a:t>02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74" y="2426434"/>
            <a:ext cx="761608" cy="757819"/>
          </a:xfrm>
          <a:prstGeom prst="rect">
            <a:avLst/>
          </a:prstGeom>
        </p:spPr>
      </p:pic>
      <p:sp>
        <p:nvSpPr>
          <p:cNvPr id="7" name="圆角矩形 36"/>
          <p:cNvSpPr/>
          <p:nvPr/>
        </p:nvSpPr>
        <p:spPr>
          <a:xfrm>
            <a:off x="3256258" y="4213665"/>
            <a:ext cx="4545014" cy="377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256258" y="3521764"/>
            <a:ext cx="6555007" cy="658906"/>
          </a:xfrm>
        </p:spPr>
        <p:txBody>
          <a:bodyPr anchor="ctr">
            <a:normAutofit/>
          </a:bodyPr>
          <a:lstStyle/>
          <a:p>
            <a:r>
              <a:rPr lang="zh-CN" altLang="en-US" sz="36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产品定位</a:t>
            </a:r>
            <a:endParaRPr lang="zh-CN" altLang="en-US" sz="36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18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产品的定位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1304" y="1427636"/>
            <a:ext cx="9899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精准描述产品定位，如：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医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共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体产品：应对医改要求、政策驱动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互联网医院产品：以运营为驱动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急诊急救产品：追求高利润、短平快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94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56258" y="2320174"/>
            <a:ext cx="3106442" cy="970337"/>
          </a:xfrm>
        </p:spPr>
        <p:txBody>
          <a:bodyPr/>
          <a:lstStyle/>
          <a:p>
            <a:r>
              <a:rPr lang="en-US" altLang="zh-CN"/>
              <a:t>PART  </a:t>
            </a:r>
            <a:r>
              <a:rPr lang="en-US" altLang="zh-CN" smtClean="0"/>
              <a:t>03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74" y="2426434"/>
            <a:ext cx="761608" cy="757819"/>
          </a:xfrm>
          <a:prstGeom prst="rect">
            <a:avLst/>
          </a:prstGeom>
        </p:spPr>
      </p:pic>
      <p:sp>
        <p:nvSpPr>
          <p:cNvPr id="7" name="圆角矩形 36"/>
          <p:cNvSpPr/>
          <p:nvPr/>
        </p:nvSpPr>
        <p:spPr>
          <a:xfrm>
            <a:off x="3256258" y="4213665"/>
            <a:ext cx="4545014" cy="3778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256258" y="3521764"/>
            <a:ext cx="6555007" cy="658906"/>
          </a:xfrm>
        </p:spPr>
        <p:txBody>
          <a:bodyPr anchor="ctr">
            <a:normAutofit/>
          </a:bodyPr>
          <a:lstStyle/>
          <a:p>
            <a:r>
              <a:rPr lang="zh-CN" altLang="en-US" sz="3600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产品规划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产品标准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31304" y="1427636"/>
            <a:ext cx="9899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举例引用的产品标准，如：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xmlns="" id="{F17EC74A-E651-4FE6-AB44-0DB1891AE55C}"/>
              </a:ext>
            </a:extLst>
          </p:cNvPr>
          <p:cNvSpPr txBox="1"/>
          <p:nvPr/>
        </p:nvSpPr>
        <p:spPr>
          <a:xfrm>
            <a:off x="1057132" y="2683746"/>
            <a:ext cx="10634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1. WS 445-2014 (所有部分) 电子病历基本数据集</a:t>
            </a:r>
          </a:p>
          <a:p>
            <a:r>
              <a:rPr lang="zh-CN" altLang="en-US" sz="1600" dirty="0"/>
              <a:t>2. WS/T 447-2014基于电子病历的医院信息平台技术规范</a:t>
            </a:r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 WS/T 482-2016卫生信息共享文档编制规范</a:t>
            </a:r>
          </a:p>
          <a:p>
            <a:r>
              <a:rPr lang="en-US" altLang="zh-CN" sz="1600" dirty="0"/>
              <a:t>4</a:t>
            </a:r>
            <a:r>
              <a:rPr lang="zh-CN" altLang="en-US" sz="1600" dirty="0"/>
              <a:t>. WS/T 500-2016 (所有部分)电子病历共享文档规范</a:t>
            </a:r>
          </a:p>
          <a:p>
            <a:r>
              <a:rPr lang="en-US" altLang="zh-CN" sz="1600" dirty="0"/>
              <a:t>5</a:t>
            </a:r>
            <a:r>
              <a:rPr lang="zh-CN" altLang="en-US" sz="1600" dirty="0"/>
              <a:t>.医院信息平台基本交互规范</a:t>
            </a:r>
          </a:p>
          <a:p>
            <a:r>
              <a:rPr lang="en-US" altLang="zh-CN" sz="1600" dirty="0"/>
              <a:t>6</a:t>
            </a:r>
            <a:r>
              <a:rPr lang="zh-CN" altLang="en-US" sz="1600" dirty="0"/>
              <a:t>.医院信息平台应用功能指引</a:t>
            </a:r>
          </a:p>
          <a:p>
            <a:r>
              <a:rPr lang="en-US" altLang="zh-CN" sz="1600" dirty="0"/>
              <a:t>7</a:t>
            </a:r>
            <a:r>
              <a:rPr lang="zh-CN" altLang="en-US" sz="1600" dirty="0"/>
              <a:t>.全国医院信息化建设标准与规范(试行)</a:t>
            </a:r>
            <a:endParaRPr lang="en-US" altLang="zh-CN" sz="1600" dirty="0"/>
          </a:p>
          <a:p>
            <a:r>
              <a:rPr lang="en-US" altLang="zh-CN" sz="1600" dirty="0"/>
              <a:t>8.</a:t>
            </a:r>
            <a:r>
              <a:rPr lang="zh-CN" altLang="en-US" sz="1600" dirty="0"/>
              <a:t>国家医疗健康信息医院信息互联互通标准化成熟度测评方案（</a:t>
            </a:r>
            <a:r>
              <a:rPr lang="en-US" altLang="zh-CN" sz="1600" dirty="0"/>
              <a:t>2020</a:t>
            </a:r>
            <a:r>
              <a:rPr lang="zh-CN" altLang="en-US" sz="1600" dirty="0"/>
              <a:t>版）</a:t>
            </a:r>
          </a:p>
        </p:txBody>
      </p:sp>
      <p:sp>
        <p:nvSpPr>
          <p:cNvPr id="5" name="文本框 6">
            <a:extLst>
              <a:ext uri="{FF2B5EF4-FFF2-40B4-BE49-F238E27FC236}">
                <a16:creationId xmlns:a16="http://schemas.microsoft.com/office/drawing/2014/main" xmlns="" id="{2C71A753-C131-4E09-81D4-4D0D3DC812ED}"/>
              </a:ext>
            </a:extLst>
          </p:cNvPr>
          <p:cNvSpPr txBox="1"/>
          <p:nvPr/>
        </p:nvSpPr>
        <p:spPr>
          <a:xfrm>
            <a:off x="522000" y="2246601"/>
            <a:ext cx="610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一</a:t>
            </a:r>
            <a:r>
              <a:rPr lang="zh-CN" altLang="en-US" b="1" dirty="0" smtClean="0"/>
              <a:t>、标准</a:t>
            </a:r>
            <a:r>
              <a:rPr lang="zh-CN" altLang="en-US" b="1" dirty="0"/>
              <a:t>规范性文件</a:t>
            </a:r>
          </a:p>
        </p:txBody>
      </p:sp>
    </p:spTree>
    <p:extLst>
      <p:ext uri="{BB962C8B-B14F-4D97-AF65-F5344CB8AC3E}">
        <p14:creationId xmlns:p14="http://schemas.microsoft.com/office/powerpoint/2010/main" val="32863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8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601</TotalTime>
  <Words>838</Words>
  <Application>Microsoft Office PowerPoint</Application>
  <PresentationFormat>自定义</PresentationFormat>
  <Paragraphs>227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微软雅黑</vt:lpstr>
      <vt:lpstr>华文新魏</vt:lpstr>
      <vt:lpstr>Gill Sans</vt:lpstr>
      <vt:lpstr>Calibri</vt:lpstr>
      <vt:lpstr>等线</vt:lpstr>
      <vt:lpstr>禹卫书法行书简体</vt:lpstr>
      <vt:lpstr>Office 主题​​</vt:lpstr>
      <vt:lpstr>PowerPoint 演示文稿</vt:lpstr>
      <vt:lpstr>汇报提纲</vt:lpstr>
      <vt:lpstr>PART  01</vt:lpstr>
      <vt:lpstr>产品规划总览</vt:lpstr>
      <vt:lpstr>PART  02</vt:lpstr>
      <vt:lpstr>产品的定位</vt:lpstr>
      <vt:lpstr>PART  03</vt:lpstr>
      <vt:lpstr>产品标准</vt:lpstr>
      <vt:lpstr>产品架构</vt:lpstr>
      <vt:lpstr>产品路线</vt:lpstr>
      <vt:lpstr>与公司其他产品的关联</vt:lpstr>
      <vt:lpstr>PART  04</vt:lpstr>
      <vt:lpstr>技术架构</vt:lpstr>
      <vt:lpstr>技术路线</vt:lpstr>
      <vt:lpstr>PART  05</vt:lpstr>
      <vt:lpstr>产品整体预算</vt:lpstr>
      <vt:lpstr>资源配置</vt:lpstr>
      <vt:lpstr>里程碑详细计划</vt:lpstr>
      <vt:lpstr>视觉设计</vt:lpstr>
      <vt:lpstr>验收标准</vt:lpstr>
      <vt:lpstr>谢谢聆听！</vt:lpstr>
    </vt:vector>
  </TitlesOfParts>
  <Company>湖南创星科技股份有限公司</Company>
  <LinksUpToDate>false</LinksUpToDate>
  <SharedDoc>false</SharedDoc>
  <HyperlinkBase>www.trasen.com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演讲主题</dc:subject>
  <dc:creator>刘倩倩</dc:creator>
  <cp:lastModifiedBy>LuLu</cp:lastModifiedBy>
  <cp:revision>549</cp:revision>
  <dcterms:created xsi:type="dcterms:W3CDTF">2017-03-06T03:14:00Z</dcterms:created>
  <dcterms:modified xsi:type="dcterms:W3CDTF">2020-09-27T09:46:01Z</dcterms:modified>
  <cp:category>宣传企划部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